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media1.png" ContentType="video/unknown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1"/>
    <p:sldMasterId id="2147483686" r:id="rId2"/>
  </p:sldMasterIdLst>
  <p:notesMasterIdLst>
    <p:notesMasterId r:id="rId36"/>
  </p:notesMasterIdLst>
  <p:sldIdLst>
    <p:sldId id="256" r:id="rId3"/>
    <p:sldId id="380" r:id="rId4"/>
    <p:sldId id="379" r:id="rId5"/>
    <p:sldId id="351" r:id="rId6"/>
    <p:sldId id="371" r:id="rId7"/>
    <p:sldId id="372" r:id="rId8"/>
    <p:sldId id="373" r:id="rId9"/>
    <p:sldId id="374" r:id="rId10"/>
    <p:sldId id="357" r:id="rId11"/>
    <p:sldId id="358" r:id="rId12"/>
    <p:sldId id="359" r:id="rId13"/>
    <p:sldId id="360" r:id="rId14"/>
    <p:sldId id="361" r:id="rId15"/>
    <p:sldId id="362" r:id="rId16"/>
    <p:sldId id="363" r:id="rId17"/>
    <p:sldId id="364" r:id="rId18"/>
    <p:sldId id="365" r:id="rId19"/>
    <p:sldId id="377" r:id="rId20"/>
    <p:sldId id="375" r:id="rId21"/>
    <p:sldId id="376" r:id="rId22"/>
    <p:sldId id="366" r:id="rId23"/>
    <p:sldId id="378" r:id="rId24"/>
    <p:sldId id="381" r:id="rId25"/>
    <p:sldId id="368" r:id="rId26"/>
    <p:sldId id="369" r:id="rId27"/>
    <p:sldId id="370" r:id="rId28"/>
    <p:sldId id="330" r:id="rId29"/>
    <p:sldId id="350" r:id="rId30"/>
    <p:sldId id="285" r:id="rId31"/>
    <p:sldId id="297" r:id="rId32"/>
    <p:sldId id="344" r:id="rId33"/>
    <p:sldId id="345" r:id="rId34"/>
    <p:sldId id="331" r:id="rId35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k Santcroos" initials="MS" lastIdx="6" clrIdx="0"/>
  <p:cmAuthor id="1" name="Shantenu Jha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5" d="100"/>
          <a:sy n="65" d="100"/>
        </p:scale>
        <p:origin x="-147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printerSettings" Target="printerSettings/printerSettings1.bin"/><Relationship Id="rId38" Type="http://schemas.openxmlformats.org/officeDocument/2006/relationships/commentAuthors" Target="commentAuthors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911244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26CE89D-1E34-1749-B87C-2442D5618143}" type="slidenum">
              <a:rPr lang="en-US" sz="1200"/>
              <a:pPr eaLnBrk="1" hangingPunct="1"/>
              <a:t>13</a:t>
            </a:fld>
            <a:endParaRPr lang="en-US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26CE89D-1E34-1749-B87C-2442D5618143}" type="slidenum">
              <a:rPr lang="en-US" sz="1200"/>
              <a:pPr eaLnBrk="1" hangingPunct="1"/>
              <a:t>14</a:t>
            </a:fld>
            <a:endParaRPr 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1156654-371B-6848-AEE3-03FD29FDED99}" type="slidenum">
              <a:rPr lang="en-US" sz="1200"/>
              <a:pPr eaLnBrk="1" hangingPunct="1"/>
              <a:t>18</a:t>
            </a:fld>
            <a:endParaRPr lang="en-US"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Integration of Information</a:t>
            </a:r>
            <a:r>
              <a:rPr lang="en-US" baseline="0" dirty="0" smtClean="0"/>
              <a:t>: </a:t>
            </a:r>
            <a:r>
              <a:rPr lang="en-US" dirty="0" smtClean="0"/>
              <a:t>Applications/Services/Tools</a:t>
            </a:r>
            <a:r>
              <a:rPr lang="en-US" baseline="0" dirty="0" smtClean="0"/>
              <a:t> about resources – Critical role for middleware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2786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Can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</a:t>
            </a:r>
            <a:r>
              <a:rPr lang="e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esign for randomness but not for unpredictable behaviour</a:t>
            </a:r>
            <a:endParaRPr lang="en-US" dirty="0" smtClean="0"/>
          </a:p>
          <a:p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Mostly</a:t>
            </a:r>
            <a:r>
              <a:rPr lang="en-US" baseline="0" dirty="0" smtClean="0"/>
              <a:t> Applications that are composed of multiple tasks – different degrees of coupling… homogenous or heterogeneous tasks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Essential Vectors of an Application: Communication, Coordination, Execution Units, Environment</a:t>
            </a:r>
          </a:p>
          <a:p>
            <a:endParaRPr lang="en-US" dirty="0" smtClean="0"/>
          </a:p>
          <a:p>
            <a:r>
              <a:rPr lang="en-US" dirty="0" smtClean="0"/>
              <a:t>Modeling Goal:</a:t>
            </a:r>
            <a:r>
              <a:rPr lang="en-US" baseline="0" dirty="0" smtClean="0"/>
              <a:t> </a:t>
            </a:r>
            <a:r>
              <a:rPr lang="en-US" dirty="0" smtClean="0"/>
              <a:t>Task level composition,</a:t>
            </a:r>
            <a:r>
              <a:rPr lang="en-US" baseline="0" dirty="0" smtClean="0"/>
              <a:t> </a:t>
            </a:r>
            <a:r>
              <a:rPr lang="en-US" dirty="0" smtClean="0"/>
              <a:t>Concurrency, Support</a:t>
            </a:r>
            <a:r>
              <a:rPr lang="en-US" baseline="0" dirty="0" smtClean="0"/>
              <a:t> Integrated Modeling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2346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591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take the schematic of NGMW and show how the different levels at which the Models work, (ii) how different models interact, especially (a) Andre and Christian’s work/interface, (ii) I* and F*.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754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show</a:t>
            </a:r>
            <a:r>
              <a:rPr lang="en-US" baseline="0" dirty="0" smtClean="0"/>
              <a:t> how *.* meets the first of the design objectives of NGMW at a CONCEPTUAL LEVEL!!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0735754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take the schematic of NGMW and show how the different levels at which the Models work, (ii) how different models interact, especially (a) Andre and Christian’s work/interface, (ii) I* and F*.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75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Onload</a:t>
            </a:r>
            <a:r>
              <a:rPr lang="en-US" dirty="0" smtClean="0"/>
              <a:t>: time-critical,</a:t>
            </a:r>
            <a:r>
              <a:rPr lang="en-US" baseline="0" dirty="0" smtClean="0"/>
              <a:t> critical components which can’t be fully estimated…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966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smtClean="0"/>
              <a:t>Bear</a:t>
            </a:r>
            <a:r>
              <a:rPr lang="en-US" baseline="0" dirty="0" smtClean="0"/>
              <a:t> with me if this seems incremental progress or repetitive, but I think its important to ensure that we’re on the same page --- about the granularity  and the challenges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613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dirty="0" smtClean="0"/>
              <a:t> Problem statement was valid 10 years ago. What has changed in 10 years?  Need/want</a:t>
            </a:r>
            <a:r>
              <a:rPr lang="en-US" baseline="0" dirty="0" smtClean="0"/>
              <a:t> to reason</a:t>
            </a:r>
          </a:p>
          <a:p>
            <a:pPr>
              <a:buFontTx/>
              <a:buChar char="•"/>
            </a:pPr>
            <a:r>
              <a:rPr lang="en-US" baseline="0" dirty="0" smtClean="0"/>
              <a:t> Current State: M-to-M  A-I, but we can think of it as a challenge to map 1-to-many, many-to-1</a:t>
            </a:r>
          </a:p>
          <a:p>
            <a:pPr>
              <a:buFontTx/>
              <a:buChar char="•"/>
            </a:pPr>
            <a:r>
              <a:rPr lang="en-US" baseline="0" dirty="0" smtClean="0"/>
              <a:t> “managing complexity is not the same as extracting simplicity” ---- requires abstractions!</a:t>
            </a:r>
            <a:endParaRPr lang="en-US" dirty="0" smtClean="0"/>
          </a:p>
          <a:p>
            <a:pPr>
              <a:buFontTx/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A5099CE6-621A-794D-9C87-4797A526F33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22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0418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Three</a:t>
            </a:r>
            <a:r>
              <a:rPr lang="en-US" baseline="0" dirty="0" smtClean="0">
                <a:latin typeface="Calibri" charset="0"/>
                <a:ea typeface="ＭＳ Ｐゴシック" charset="0"/>
                <a:cs typeface="ＭＳ Ｐゴシック" charset="0"/>
              </a:rPr>
              <a:t> logos plus summary of what is AIMES about with focus on integration mentioned in the subtitle. What is a barrier to Extreme Scale- static resource utilization, dynamic workload and we couple the two. Integration is a necessity of making them dynamic. Why do we make it dynamic? Fundamental postulate of AIMES. When we have both dynamic we are more likely to reach </a:t>
            </a:r>
            <a:r>
              <a:rPr lang="en-US" baseline="0" dirty="0" err="1" smtClean="0">
                <a:latin typeface="Calibri" charset="0"/>
                <a:ea typeface="ＭＳ Ｐゴシック" charset="0"/>
                <a:cs typeface="ＭＳ Ｐゴシック" charset="0"/>
              </a:rPr>
              <a:t>exascale</a:t>
            </a:r>
            <a:r>
              <a:rPr lang="en-US" baseline="0" dirty="0" smtClean="0">
                <a:latin typeface="Calibri" charset="0"/>
                <a:ea typeface="ＭＳ Ｐゴシック" charset="0"/>
                <a:cs typeface="ＭＳ Ｐゴシック" charset="0"/>
              </a:rPr>
              <a:t>. 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267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133F719-1D37-F448-8B69-93FC6A63E04D}" type="slidenum">
              <a:rPr lang="en-US" sz="1200"/>
              <a:pPr eaLnBrk="1" hangingPunct="1"/>
              <a:t>10</a:t>
            </a:fld>
            <a:endParaRPr 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, i.e., no PRACE-style snobbery</a:t>
            </a: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A8F45C8-C988-C24B-B8D4-78BD20503DB3}" type="slidenum">
              <a:rPr lang="en-US" sz="1200"/>
              <a:pPr eaLnBrk="1" hangingPunct="1"/>
              <a:t>11</a:t>
            </a:fld>
            <a:endParaRPr 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, i.e., no PRACE-style snobbery</a:t>
            </a: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A8F45C8-C988-C24B-B8D4-78BD20503DB3}" type="slidenum">
              <a:rPr lang="en-US" sz="1200"/>
              <a:pPr eaLnBrk="1" hangingPunct="1"/>
              <a:t>12</a:t>
            </a:fld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rutgers_op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51859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CA80F3-A1BC-BC41-A1D7-7ADFCFE836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187325" y="751221"/>
            <a:ext cx="8728075" cy="0"/>
          </a:xfrm>
          <a:prstGeom prst="line">
            <a:avLst/>
          </a:prstGeom>
          <a:ln>
            <a:solidFill>
              <a:srgbClr val="5F5F5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95729" y="186233"/>
            <a:ext cx="8694574" cy="498676"/>
          </a:xfrm>
        </p:spPr>
        <p:txBody>
          <a:bodyPr lIns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89756" y="6382330"/>
            <a:ext cx="2097547" cy="406400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4606628" y="6393872"/>
            <a:ext cx="1547090" cy="381000"/>
            <a:chOff x="4364183" y="6393872"/>
            <a:chExt cx="1547090" cy="381000"/>
          </a:xfrm>
        </p:grpSpPr>
        <p:sp>
          <p:nvSpPr>
            <p:cNvPr id="9" name="Rectangle 8"/>
            <p:cNvSpPr/>
            <p:nvPr userDrawn="1"/>
          </p:nvSpPr>
          <p:spPr>
            <a:xfrm>
              <a:off x="4364183" y="6393872"/>
              <a:ext cx="154709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443568" y="6444672"/>
              <a:ext cx="1388321" cy="279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6015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E96B78A-853E-E04A-9059-89C5F86F7017}" type="datetimeFigureOut">
              <a:rPr lang="en-US" smtClean="0"/>
              <a:t>4/11/14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0DD67-8876-DB48-9F05-CC0874055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7612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6B78A-853E-E04A-9059-89C5F86F701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4/11/14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0DD67-8876-DB48-9F05-CC08740552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78606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6B78A-853E-E04A-9059-89C5F86F701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4/11/14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0DD67-8876-DB48-9F05-CC08740552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6152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6B78A-853E-E04A-9059-89C5F86F701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4/11/14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0DD67-8876-DB48-9F05-CC08740552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00225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6B78A-853E-E04A-9059-89C5F86F701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4/11/14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0DD67-8876-DB48-9F05-CC08740552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47315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6B78A-853E-E04A-9059-89C5F86F701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4/11/14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0DD67-8876-DB48-9F05-CC08740552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2689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6B78A-853E-E04A-9059-89C5F86F701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4/11/14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0DD67-8876-DB48-9F05-CC08740552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76947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6B78A-853E-E04A-9059-89C5F86F701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4/11/14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0DD67-8876-DB48-9F05-CC08740552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29883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6B78A-853E-E04A-9059-89C5F86F701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4/11/14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0DD67-8876-DB48-9F05-CC08740552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9674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1510E7-41E5-EC45-AEF0-4F5FBB17A54E}" type="slidenum">
              <a:rPr lang="en-US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82231" y="766277"/>
            <a:ext cx="8599959" cy="0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82231" y="911867"/>
            <a:ext cx="8597178" cy="5146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4376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6B78A-853E-E04A-9059-89C5F86F701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4/11/14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0DD67-8876-DB48-9F05-CC08740552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54411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6B78A-853E-E04A-9059-89C5F86F701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4/11/14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0DD67-8876-DB48-9F05-CC08740552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9494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6B78A-853E-E04A-9059-89C5F86F701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4/11/14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0DD67-8876-DB48-9F05-CC08740552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0207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EAB6CA-2AA1-0443-B8DC-DC15ED59C58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415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E410B3-E2A2-A648-BE9E-9679599544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086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386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01FA68-8128-3749-A886-9302D3154C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01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1510E7-41E5-EC45-AEF0-4F5FBB17A54E}" type="slidenum">
              <a:rPr lang="en-US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82231" y="766277"/>
            <a:ext cx="8599959" cy="0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477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1510E7-41E5-EC45-AEF0-4F5FBB17A54E}" type="slidenum">
              <a:rPr lang="en-US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82231" y="766277"/>
            <a:ext cx="8599959" cy="0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344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1510E7-41E5-EC45-AEF0-4F5FBB17A54E}" type="slidenum">
              <a:rPr lang="en-US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82231" y="766277"/>
            <a:ext cx="8599959" cy="0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3562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CA80F3-A1BC-BC41-A1D7-7ADFCFE836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187325" y="751221"/>
            <a:ext cx="8728075" cy="0"/>
          </a:xfrm>
          <a:prstGeom prst="line">
            <a:avLst/>
          </a:prstGeom>
          <a:ln>
            <a:solidFill>
              <a:srgbClr val="5F5F5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95729" y="186233"/>
            <a:ext cx="8694574" cy="498676"/>
          </a:xfrm>
        </p:spPr>
        <p:txBody>
          <a:bodyPr lIns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178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2231" y="75986"/>
            <a:ext cx="8597177" cy="690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48590" y="6429777"/>
            <a:ext cx="2133600" cy="322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F47EBDB2-0287-D14F-A8C8-B359683569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2231" y="911867"/>
            <a:ext cx="8597178" cy="5146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0019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63" r:id="rId3"/>
    <p:sldLayoutId id="2147483669" r:id="rId4"/>
    <p:sldLayoutId id="2147483670" r:id="rId5"/>
    <p:sldLayoutId id="2147483675" r:id="rId6"/>
    <p:sldLayoutId id="2147483678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9pPr>
    </p:titleStyle>
    <p:bodyStyle>
      <a:lvl1pPr marL="227013" indent="-227013" algn="l" rtl="0" eaLnBrk="0" fontAlgn="base" hangingPunct="0">
        <a:spcBef>
          <a:spcPts val="1200"/>
        </a:spcBef>
        <a:spcAft>
          <a:spcPct val="0"/>
        </a:spcAft>
        <a:buClr>
          <a:schemeClr val="tx1">
            <a:lumMod val="95000"/>
            <a:lumOff val="5000"/>
          </a:schemeClr>
        </a:buClr>
        <a:buChar char="•"/>
        <a:tabLst/>
        <a:defRPr sz="2000">
          <a:solidFill>
            <a:schemeClr val="tx1">
              <a:lumMod val="95000"/>
              <a:lumOff val="5000"/>
            </a:schemeClr>
          </a:solidFill>
          <a:latin typeface="+mn-lt"/>
          <a:ea typeface="ＭＳ Ｐゴシック" charset="-128"/>
          <a:cs typeface="ＭＳ Ｐゴシック" charset="-128"/>
        </a:defRPr>
      </a:lvl1pPr>
      <a:lvl2pPr marL="682625" indent="-225425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95000"/>
            <a:lumOff val="5000"/>
          </a:schemeClr>
        </a:buClr>
        <a:buChar char="–"/>
        <a:defRPr sz="1800">
          <a:solidFill>
            <a:srgbClr val="5F5F5F"/>
          </a:solidFill>
          <a:latin typeface="+mn-lt"/>
          <a:ea typeface="ＭＳ Ｐゴシック" charset="-128"/>
        </a:defRPr>
      </a:lvl2pPr>
      <a:lvl3pPr marL="1090613" indent="-176213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95000"/>
            <a:lumOff val="5000"/>
          </a:schemeClr>
        </a:buClr>
        <a:buChar char="•"/>
        <a:defRPr sz="1800">
          <a:solidFill>
            <a:srgbClr val="5F5F5F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95000"/>
            <a:lumOff val="5000"/>
          </a:schemeClr>
        </a:buClr>
        <a:buChar char="–"/>
        <a:defRPr sz="1800">
          <a:solidFill>
            <a:srgbClr val="5F5F5F"/>
          </a:solidFill>
          <a:latin typeface="+mn-lt"/>
          <a:ea typeface="ＭＳ Ｐゴシック" charset="-128"/>
        </a:defRPr>
      </a:lvl4pPr>
      <a:lvl5pPr marL="2000250" indent="-1714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95000"/>
            <a:lumOff val="5000"/>
          </a:schemeClr>
        </a:buClr>
        <a:buChar char="»"/>
        <a:defRPr sz="1800">
          <a:solidFill>
            <a:srgbClr val="5F5F5F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E96B78A-853E-E04A-9059-89C5F86F7017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457200"/>
              <a:t>4/11/14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39E0DD67-8876-DB48-9F05-CC0874055267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457200"/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9284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jpe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jpe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17.xml"/><Relationship Id="rId5" Type="http://schemas.openxmlformats.org/officeDocument/2006/relationships/image" Target="../media/image16.png"/><Relationship Id="rId1" Type="http://schemas.microsoft.com/office/2007/relationships/media" Target="../media/media1.png"/><Relationship Id="rId2" Type="http://schemas.openxmlformats.org/officeDocument/2006/relationships/video" Target="../media/media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685800" y="1622425"/>
            <a:ext cx="8025072" cy="147002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RADICAL </a:t>
            </a:r>
            <a:r>
              <a:rPr lang="en-US" dirty="0" err="1" smtClean="0"/>
              <a:t>Cybertools</a:t>
            </a:r>
            <a:endParaRPr lang="en" sz="2800" dirty="0"/>
          </a:p>
        </p:txBody>
      </p:sp>
      <p:sp>
        <p:nvSpPr>
          <p:cNvPr id="24" name="Shape 24"/>
          <p:cNvSpPr txBox="1">
            <a:spLocks noGrp="1"/>
          </p:cNvSpPr>
          <p:nvPr>
            <p:ph type="subTitle" idx="1"/>
          </p:nvPr>
        </p:nvSpPr>
        <p:spPr>
          <a:xfrm>
            <a:off x="1465179" y="3204411"/>
            <a:ext cx="6400800" cy="175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endParaRPr lang="en-US" dirty="0" smtClean="0"/>
          </a:p>
          <a:p>
            <a:pPr lvl="0" rtl="0">
              <a:buNone/>
            </a:pPr>
            <a:r>
              <a:rPr lang="en" dirty="0" smtClean="0"/>
              <a:t>R</a:t>
            </a:r>
            <a:r>
              <a:rPr lang="en-US" dirty="0" err="1" smtClean="0"/>
              <a:t>esearch</a:t>
            </a:r>
            <a:r>
              <a:rPr lang="en-US" dirty="0" smtClean="0"/>
              <a:t> in </a:t>
            </a:r>
            <a:r>
              <a:rPr lang="en" dirty="0" smtClean="0"/>
              <a:t>A</a:t>
            </a:r>
            <a:r>
              <a:rPr lang="en-US" dirty="0" err="1" smtClean="0"/>
              <a:t>dvanced</a:t>
            </a:r>
            <a:r>
              <a:rPr lang="en-US" dirty="0" smtClean="0"/>
              <a:t> </a:t>
            </a:r>
            <a:r>
              <a:rPr lang="en" dirty="0" smtClean="0"/>
              <a:t>D</a:t>
            </a:r>
            <a:r>
              <a:rPr lang="en-US" dirty="0" err="1"/>
              <a:t>I</a:t>
            </a:r>
            <a:r>
              <a:rPr lang="en-US" dirty="0" err="1" smtClean="0"/>
              <a:t>stributed</a:t>
            </a:r>
            <a:r>
              <a:rPr lang="en-US" dirty="0" smtClean="0"/>
              <a:t> </a:t>
            </a:r>
            <a:r>
              <a:rPr lang="en" dirty="0" smtClean="0"/>
              <a:t>C</a:t>
            </a:r>
            <a:r>
              <a:rPr lang="en-US" dirty="0" err="1" smtClean="0"/>
              <a:t>yberinfrastructure</a:t>
            </a:r>
            <a:r>
              <a:rPr lang="en-US" dirty="0" smtClean="0"/>
              <a:t> and Applications Laboratory (RADICAL)</a:t>
            </a:r>
          </a:p>
          <a:p>
            <a:pPr lvl="0" rtl="0">
              <a:buNone/>
            </a:pPr>
            <a:r>
              <a:rPr lang="en" dirty="0" smtClean="0"/>
              <a:t>http</a:t>
            </a:r>
            <a:r>
              <a:rPr lang="en" dirty="0"/>
              <a:t>://radical.rutgers.edu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AIMES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4294967295"/>
          </p:nvPr>
        </p:nvSpPr>
        <p:spPr>
          <a:xfrm>
            <a:off x="165100" y="990600"/>
            <a:ext cx="5664200" cy="507365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Explore the role of abstractions on the path to distributed extreme scale computing across heterogeneous resources – </a:t>
            </a: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compute, data, 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networking. 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Develop enabling middleware architecture that: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b="1" dirty="0" smtClean="0">
                <a:latin typeface="Arial" charset="0"/>
                <a:ea typeface="ＭＳ Ｐゴシック" charset="0"/>
                <a:cs typeface="ＭＳ Ｐゴシック" charset="0"/>
              </a:rPr>
              <a:t>Integrates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 Abstractions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(Skeletons, Pilots and Bundles)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b="1" dirty="0" smtClean="0">
                <a:latin typeface="Arial" charset="0"/>
                <a:ea typeface="ＭＳ Ｐゴシック" charset="0"/>
                <a:cs typeface="ＭＳ Ｐゴシック" charset="0"/>
              </a:rPr>
              <a:t>Enables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 dynamic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resource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usage and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adaptive workload management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Approach</a:t>
            </a:r>
            <a:r>
              <a:rPr lang="en-US" sz="1600" b="1" dirty="0" smtClean="0">
                <a:latin typeface="Arial" charset="0"/>
                <a:ea typeface="ＭＳ Ｐゴシック" charset="0"/>
                <a:cs typeface="ＭＳ Ｐゴシック" charset="0"/>
              </a:rPr>
              <a:t>: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600" b="1" dirty="0" smtClean="0">
                <a:latin typeface="Arial" charset="0"/>
                <a:ea typeface="ＭＳ Ｐゴシック" charset="0"/>
                <a:cs typeface="ＭＳ Ｐゴシック" charset="0"/>
              </a:rPr>
              <a:t>Synthetic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 workload generation to capture application characteristics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600" b="1" dirty="0" smtClean="0">
                <a:latin typeface="Arial" charset="0"/>
                <a:ea typeface="ＭＳ Ｐゴシック" charset="0"/>
                <a:cs typeface="ＭＳ Ｐゴシック" charset="0"/>
              </a:rPr>
              <a:t>Pilot-based abstraction for dynamic resources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600" b="1" dirty="0" smtClean="0">
                <a:latin typeface="Arial" charset="0"/>
                <a:ea typeface="ＭＳ Ｐゴシック" charset="0"/>
                <a:cs typeface="ＭＳ Ｐゴシック" charset="0"/>
              </a:rPr>
              <a:t>Prediction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 strategies for resource and capability availability.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5105401"/>
            <a:ext cx="2540000" cy="511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00" y="3228295"/>
            <a:ext cx="2540000" cy="492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4200" t="35000" r="2000" b="38200"/>
          <a:stretch/>
        </p:blipFill>
        <p:spPr>
          <a:xfrm>
            <a:off x="6350000" y="1117600"/>
            <a:ext cx="2540000" cy="72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71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IMES_Archite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6" y="730250"/>
            <a:ext cx="8770705" cy="558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95729" y="186233"/>
            <a:ext cx="8694574" cy="498676"/>
          </a:xfrm>
        </p:spPr>
        <p:txBody>
          <a:bodyPr/>
          <a:lstStyle/>
          <a:p>
            <a:r>
              <a:rPr lang="en-US" dirty="0" smtClean="0"/>
              <a:t>AIMES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306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2"/>
          <p:cNvSpPr>
            <a:spLocks noGrp="1"/>
          </p:cNvSpPr>
          <p:nvPr>
            <p:ph idx="4294967295"/>
          </p:nvPr>
        </p:nvSpPr>
        <p:spPr>
          <a:xfrm>
            <a:off x="457200" y="990599"/>
            <a:ext cx="8229600" cy="5073651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1800" b="1" dirty="0">
                <a:latin typeface="Arial" charset="0"/>
                <a:ea typeface="ＭＳ Ｐゴシック" charset="0"/>
                <a:cs typeface="ＭＳ Ｐゴシック" charset="0"/>
              </a:rPr>
              <a:t>Use cases</a:t>
            </a: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: </a:t>
            </a:r>
            <a:endParaRPr lang="en-US" sz="18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 smtClean="0">
                <a:latin typeface="Arial" charset="0"/>
                <a:ea typeface="ＭＳ Ｐゴシック" charset="0"/>
              </a:rPr>
              <a:t>Bag </a:t>
            </a:r>
            <a:r>
              <a:rPr lang="en-US" dirty="0">
                <a:latin typeface="Arial" charset="0"/>
                <a:ea typeface="ＭＳ Ｐゴシック" charset="0"/>
              </a:rPr>
              <a:t>of tasks (implemented</a:t>
            </a:r>
            <a:r>
              <a:rPr lang="en-US" dirty="0" smtClean="0">
                <a:latin typeface="Arial" charset="0"/>
                <a:ea typeface="ＭＳ Ｐゴシック" charset="0"/>
              </a:rPr>
              <a:t>): Executing homogeneous bag of tasks of O() scale on </a:t>
            </a:r>
            <a:r>
              <a:rPr lang="en-US" dirty="0" err="1" smtClean="0">
                <a:latin typeface="Arial" charset="0"/>
                <a:ea typeface="ＭＳ Ｐゴシック" charset="0"/>
              </a:rPr>
              <a:t>FutureGrid</a:t>
            </a:r>
            <a:r>
              <a:rPr lang="en-US" dirty="0" smtClean="0">
                <a:latin typeface="Arial" charset="0"/>
                <a:ea typeface="ＭＳ Ｐゴシック" charset="0"/>
              </a:rPr>
              <a:t>.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 smtClean="0">
                <a:latin typeface="Arial" charset="0"/>
                <a:ea typeface="ＭＳ Ｐゴシック" charset="0"/>
              </a:rPr>
              <a:t>Replica exchange (year 2):. 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 smtClean="0">
                <a:latin typeface="Arial" charset="0"/>
                <a:ea typeface="ＭＳ Ｐゴシック" charset="0"/>
              </a:rPr>
              <a:t>Workflows (year 3):. </a:t>
            </a:r>
            <a:endParaRPr lang="en-US" dirty="0">
              <a:latin typeface="Arial" charset="0"/>
              <a:ea typeface="ＭＳ Ｐゴシック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b="1" dirty="0">
                <a:latin typeface="Arial" charset="0"/>
                <a:ea typeface="ＭＳ Ｐゴシック" charset="0"/>
                <a:cs typeface="ＭＳ Ｐゴシック" charset="0"/>
              </a:rPr>
              <a:t>Benefits</a:t>
            </a: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: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Creating synthetic applications from concise descriptions for testing and profiling purposes.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Transparent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Integration and management of distributed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resources within and across 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cyberinfrastructures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.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Arial" charset="0"/>
                <a:ea typeface="ＭＳ Ｐゴシック" charset="0"/>
              </a:rPr>
              <a:t>Increased </a:t>
            </a:r>
            <a:r>
              <a:rPr lang="en-US" dirty="0" smtClean="0">
                <a:latin typeface="Arial" charset="0"/>
                <a:ea typeface="ＭＳ Ｐゴシック" charset="0"/>
              </a:rPr>
              <a:t>scalability due to automation of pilot framework description, instantiation and management.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 smtClean="0">
                <a:latin typeface="Arial" charset="0"/>
                <a:ea typeface="ＭＳ Ｐゴシック" charset="0"/>
              </a:rPr>
              <a:t>Prediction of resource availability for smart task scheduling.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AIMES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808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Bundle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0500" y="933450"/>
            <a:ext cx="8699500" cy="5103813"/>
          </a:xfrm>
        </p:spPr>
        <p:txBody>
          <a:bodyPr/>
          <a:lstStyle/>
          <a:p>
            <a:pPr marL="246063" indent="-246063">
              <a:spcBef>
                <a:spcPts val="1200"/>
              </a:spcBef>
              <a:defRPr/>
            </a:pPr>
            <a:r>
              <a:rPr lang="en-US" sz="1800" dirty="0" smtClean="0">
                <a:latin typeface="Arial" charset="0"/>
                <a:ea typeface="ＭＳ Ｐゴシック" charset="0"/>
                <a:cs typeface="ＭＳ Ｐゴシック" charset="0"/>
              </a:rPr>
              <a:t>High-level abstraction of resources:</a:t>
            </a:r>
          </a:p>
          <a:p>
            <a:pPr marL="646113" lvl="1" indent="-246063">
              <a:spcBef>
                <a:spcPts val="1200"/>
              </a:spcBef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Make multiple platforms such as batch-controlled supercomputers, grid and cloud appear to be a unified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allocable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resource pool.</a:t>
            </a:r>
          </a:p>
          <a:p>
            <a:pPr marL="646113" lvl="1" indent="-246063">
              <a:spcBef>
                <a:spcPts val="1200"/>
              </a:spcBef>
              <a:defRPr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Enables automatic, on-demand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selection of appropriate resource that meets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performance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requirements.</a:t>
            </a:r>
          </a:p>
          <a:p>
            <a:pPr marL="246063" indent="-246063">
              <a:spcBef>
                <a:spcPts val="1200"/>
              </a:spcBef>
              <a:defRPr/>
            </a:pPr>
            <a:r>
              <a:rPr lang="en-US" sz="1800" dirty="0" smtClean="0">
                <a:latin typeface="Arial" charset="0"/>
                <a:ea typeface="ＭＳ Ｐゴシック" charset="0"/>
                <a:cs typeface="ＭＳ Ｐゴシック" charset="0"/>
              </a:rPr>
              <a:t>Resource availability and performance prediction:</a:t>
            </a:r>
          </a:p>
          <a:p>
            <a:pPr marL="646113" lvl="1" indent="-246063">
              <a:spcBef>
                <a:spcPts val="1200"/>
              </a:spcBef>
              <a:defRPr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Estimate the wait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time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for K cores on platform P</a:t>
            </a:r>
          </a:p>
          <a:p>
            <a:pPr marL="646113" lvl="1" indent="-246063">
              <a:spcBef>
                <a:spcPts val="1200"/>
              </a:spcBef>
              <a:defRPr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Multi-method approach based on P</a:t>
            </a:r>
          </a:p>
          <a:p>
            <a:pPr marL="1046163" lvl="2" indent="-246063">
              <a:spcBef>
                <a:spcPts val="1200"/>
              </a:spcBef>
              <a:defRPr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White box (knowledge of scheduling policy), 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Greybox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 speculation (system probes), Data-driven (use of historical data,  continuous data collection).</a:t>
            </a:r>
          </a:p>
          <a:p>
            <a:pPr marL="646113" lvl="1" indent="-246063">
              <a:spcBef>
                <a:spcPts val="1200"/>
              </a:spcBef>
              <a:defRPr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Provide measurement and forecast of resource capacity including compute, storage and network (Year 2)</a:t>
            </a:r>
          </a:p>
          <a:p>
            <a:pPr marL="646113" lvl="1" indent="-246063">
              <a:spcBef>
                <a:spcPts val="1200"/>
              </a:spcBef>
              <a:defRPr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Constant monitor of resource variance to trigger notification to resource user after reaching threshold (Year 2)</a:t>
            </a:r>
          </a:p>
        </p:txBody>
      </p:sp>
    </p:spTree>
    <p:extLst>
      <p:ext uri="{BB962C8B-B14F-4D97-AF65-F5344CB8AC3E}">
        <p14:creationId xmlns:p14="http://schemas.microsoft.com/office/powerpoint/2010/main" val="3812371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Pilot Framework and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Workload Manager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0500" y="933450"/>
            <a:ext cx="8699500" cy="5103813"/>
          </a:xfrm>
        </p:spPr>
        <p:txBody>
          <a:bodyPr/>
          <a:lstStyle/>
          <a:p>
            <a:pPr marL="246063" indent="-246063">
              <a:spcBef>
                <a:spcPts val="1200"/>
              </a:spcBef>
              <a:defRPr/>
            </a:pPr>
            <a:r>
              <a:rPr lang="en-US" sz="1800" dirty="0" smtClean="0">
                <a:latin typeface="Arial" charset="0"/>
                <a:ea typeface="ＭＳ Ｐゴシック" charset="0"/>
                <a:cs typeface="ＭＳ Ｐゴシック" charset="0"/>
              </a:rPr>
              <a:t>Integrates both skeletons and bundles:</a:t>
            </a:r>
          </a:p>
          <a:p>
            <a:pPr marL="646113" lvl="1" indent="-246063">
              <a:spcBef>
                <a:spcPts val="1200"/>
              </a:spcBef>
              <a:defRPr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Skeletons: translates across workload representations. Offers a unified internal representation suitable for multiple, specific-domain representations.</a:t>
            </a:r>
          </a:p>
          <a:p>
            <a:pPr marL="646113" lvl="1" indent="-246063">
              <a:spcBef>
                <a:spcPts val="1200"/>
              </a:spcBef>
              <a:defRPr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Bundles: leverages predictions about queuing time and information about resource capabilities, load and availability to choose suitable resources.</a:t>
            </a:r>
          </a:p>
          <a:p>
            <a:pPr marL="246063" indent="-246063">
              <a:spcBef>
                <a:spcPts val="1200"/>
              </a:spcBef>
              <a:defRPr/>
            </a:pPr>
            <a:r>
              <a:rPr lang="en-US" sz="1800" dirty="0" smtClean="0">
                <a:latin typeface="Arial" charset="0"/>
                <a:ea typeface="ＭＳ Ｐゴシック" charset="0"/>
                <a:cs typeface="ＭＳ Ｐゴシック" charset="0"/>
              </a:rPr>
              <a:t>3 main decisions points:</a:t>
            </a:r>
          </a:p>
          <a:p>
            <a:pPr marL="646113" lvl="1" indent="-246063">
              <a:spcBef>
                <a:spcPts val="1200"/>
              </a:spcBef>
              <a:defRPr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Translating the given workload into a set of (correlated) Compute Units (CU). The granularity of such translation is free – i.e. 1 Task -&gt; N CUs.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646113" lvl="1" indent="-246063">
              <a:spcBef>
                <a:spcPts val="1200"/>
              </a:spcBef>
              <a:defRPr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Define size, duration and location of Pilot Jobs. Evaluates and integrates requirements defined by the properties of the workload – e.g. level of concurrency, type of executable, relationship among tasks – with those of the available resources – e.g. capabilities, load, and likely behavior. </a:t>
            </a:r>
          </a:p>
          <a:p>
            <a:pPr marL="646113" lvl="1" indent="-246063">
              <a:spcBef>
                <a:spcPts val="1200"/>
              </a:spcBef>
              <a:defRPr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Control time of binding CUs to Pilots. Binding CUs before instantiating a pilot for workloads fully specified upfront or for highly available resources; Binding CU to instantiated pilots for iterative workloads and highly dynamic resources.</a:t>
            </a:r>
          </a:p>
        </p:txBody>
      </p:sp>
    </p:spTree>
    <p:extLst>
      <p:ext uri="{BB962C8B-B14F-4D97-AF65-F5344CB8AC3E}">
        <p14:creationId xmlns:p14="http://schemas.microsoft.com/office/powerpoint/2010/main" val="1462815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90500" y="831850"/>
            <a:ext cx="8813800" cy="534035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5F5F5F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F5F5F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9pPr>
          </a:lstStyle>
          <a:p>
            <a:pPr marL="246063" indent="-246063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1800" b="1" dirty="0" smtClean="0">
                <a:latin typeface="Arial" charset="0"/>
                <a:ea typeface="ＭＳ Ｐゴシック" charset="0"/>
                <a:cs typeface="ＭＳ Ｐゴシック" charset="0"/>
              </a:rPr>
              <a:t>Goal</a:t>
            </a:r>
            <a:r>
              <a:rPr lang="en-US" sz="1800" dirty="0" smtClean="0">
                <a:latin typeface="Arial" charset="0"/>
                <a:ea typeface="ＭＳ Ｐゴシック" charset="0"/>
                <a:cs typeface="ＭＳ Ｐゴシック" charset="0"/>
              </a:rPr>
              <a:t>: </a:t>
            </a:r>
            <a:r>
              <a:rPr lang="en-US" sz="1800" b="1" dirty="0" smtClean="0">
                <a:latin typeface="Arial" charset="0"/>
                <a:ea typeface="ＭＳ Ｐゴシック" charset="0"/>
                <a:cs typeface="ＭＳ Ｐゴシック" charset="0"/>
              </a:rPr>
              <a:t>Integrate, Enable, </a:t>
            </a:r>
            <a:r>
              <a:rPr lang="en-US" sz="1800" dirty="0" smtClean="0">
                <a:latin typeface="Arial" charset="0"/>
                <a:ea typeface="ＭＳ Ｐゴシック" charset="0"/>
                <a:cs typeface="ＭＳ Ｐゴシック" charset="0"/>
              </a:rPr>
              <a:t>and </a:t>
            </a:r>
            <a:r>
              <a:rPr lang="en-US" sz="1800" b="1" dirty="0" smtClean="0">
                <a:latin typeface="Arial" charset="0"/>
                <a:ea typeface="ＭＳ Ｐゴシック" charset="0"/>
                <a:cs typeface="ＭＳ Ｐゴシック" charset="0"/>
              </a:rPr>
              <a:t>Analyze</a:t>
            </a:r>
            <a:r>
              <a:rPr lang="en-US" sz="1800" dirty="0" smtClean="0">
                <a:latin typeface="Arial" charset="0"/>
                <a:ea typeface="ＭＳ Ｐゴシック" charset="0"/>
                <a:cs typeface="ＭＳ Ｐゴシック" charset="0"/>
              </a:rPr>
              <a:t> – qualitatively and quantitatively -- dynamic resource and adaptive execution.</a:t>
            </a:r>
          </a:p>
          <a:p>
            <a:pPr marL="246063" indent="-246063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1800" dirty="0" smtClean="0">
                <a:latin typeface="Arial" charset="0"/>
                <a:ea typeface="ＭＳ Ｐゴシック" charset="0"/>
                <a:cs typeface="ＭＳ Ｐゴシック" charset="0"/>
              </a:rPr>
              <a:t>Multiple experiments to study the effect of the following variables either in isolation or together:</a:t>
            </a:r>
          </a:p>
          <a:p>
            <a:pPr marL="531813" lvl="1" indent="-246063">
              <a:spcBef>
                <a:spcPts val="0"/>
              </a:spcBef>
              <a:spcAft>
                <a:spcPts val="600"/>
              </a:spcAft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Coupling / similarity / dependency: </a:t>
            </a:r>
          </a:p>
          <a:p>
            <a:pPr marL="931863" lvl="2" indent="-246063">
              <a:spcBef>
                <a:spcPts val="0"/>
              </a:spcBef>
              <a:spcAft>
                <a:spcPts val="600"/>
              </a:spcAft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Bag of Tasks: Homogeneous and heterogeneous. </a:t>
            </a:r>
          </a:p>
          <a:p>
            <a:pPr marL="931863" lvl="2" indent="-246063">
              <a:spcBef>
                <a:spcPts val="0"/>
              </a:spcBef>
              <a:spcAft>
                <a:spcPts val="600"/>
              </a:spcAft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Replica Exchange: Communication steps predetermined or dynamic. </a:t>
            </a:r>
          </a:p>
          <a:p>
            <a:pPr marL="931863" lvl="2" indent="-246063">
              <a:spcBef>
                <a:spcPts val="0"/>
              </a:spcBef>
              <a:spcAft>
                <a:spcPts val="600"/>
              </a:spcAft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Workflows: Complex correlations among tasks and group of tasks.</a:t>
            </a:r>
          </a:p>
          <a:p>
            <a:pPr marL="531813" lvl="1" indent="-246063">
              <a:spcBef>
                <a:spcPts val="0"/>
              </a:spcBef>
              <a:spcAft>
                <a:spcPts val="600"/>
              </a:spcAft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Dynamics of task availability: </a:t>
            </a:r>
          </a:p>
          <a:p>
            <a:pPr marL="931863" lvl="2" indent="-246063">
              <a:spcBef>
                <a:spcPts val="0"/>
              </a:spcBef>
              <a:spcAft>
                <a:spcPts val="600"/>
              </a:spcAft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Single at a point in time: All the tasks of a workload are available at the choice points. </a:t>
            </a:r>
          </a:p>
          <a:p>
            <a:pPr marL="931863" lvl="2" indent="-246063">
              <a:spcBef>
                <a:spcPts val="0"/>
              </a:spcBef>
              <a:spcAft>
                <a:spcPts val="600"/>
              </a:spcAft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Discrete time steps: Group of tasks become available sequentially. </a:t>
            </a:r>
          </a:p>
          <a:p>
            <a:pPr marL="931863" lvl="2" indent="-246063">
              <a:spcBef>
                <a:spcPts val="0"/>
              </a:spcBef>
              <a:spcAft>
                <a:spcPts val="600"/>
              </a:spcAft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Continuous: Tasks are streamed.</a:t>
            </a:r>
          </a:p>
          <a:p>
            <a:pPr marL="531813" lvl="1" indent="-246063">
              <a:spcBef>
                <a:spcPts val="0"/>
              </a:spcBef>
              <a:spcAft>
                <a:spcPts val="600"/>
              </a:spcAft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Binding of tasks to resources: </a:t>
            </a:r>
          </a:p>
          <a:p>
            <a:pPr marL="931863" lvl="2" indent="-246063">
              <a:spcBef>
                <a:spcPts val="0"/>
              </a:spcBef>
              <a:spcAft>
                <a:spcPts val="600"/>
              </a:spcAft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Early: Tasks are bound to pilots before instantiating the pilots.</a:t>
            </a:r>
          </a:p>
          <a:p>
            <a:pPr marL="931863" lvl="2" indent="-246063">
              <a:spcBef>
                <a:spcPts val="0"/>
              </a:spcBef>
              <a:spcAft>
                <a:spcPts val="600"/>
              </a:spcAft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Late: Tasks are bound to pilot instances.</a:t>
            </a:r>
          </a:p>
          <a:p>
            <a:pPr marL="531813" lvl="1" indent="-246063">
              <a:spcBef>
                <a:spcPts val="0"/>
              </a:spcBef>
              <a:spcAft>
                <a:spcPts val="600"/>
              </a:spcAft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Data affinity and Computation scale.</a:t>
            </a:r>
          </a:p>
          <a:p>
            <a:pPr marL="131763" indent="-246063">
              <a:spcBef>
                <a:spcPts val="1200"/>
              </a:spcBef>
              <a:defRPr/>
            </a:pPr>
            <a:endParaRPr lang="en-US" sz="1800" dirty="0" smtClean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864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0500" y="925086"/>
            <a:ext cx="8699500" cy="51244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pPr>
            <a:r>
              <a:rPr lang="en-US" dirty="0" smtClean="0"/>
              <a:t>Goal: measure the relevance of early and late binding in relation to:</a:t>
            </a:r>
          </a:p>
          <a:p>
            <a:pPr marL="742950" lvl="1" indent="-285750"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5F5F5F"/>
                </a:solidFill>
              </a:rPr>
              <a:t>Performance: Measured as time to completion of the workload.</a:t>
            </a:r>
          </a:p>
          <a:p>
            <a:pPr marL="742950" lvl="1" indent="-285750"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5F5F5F"/>
                </a:solidFill>
              </a:rPr>
              <a:t>Scalability: Measures as number of concurrent tasks executed.</a:t>
            </a:r>
          </a:p>
          <a:p>
            <a:pPr marL="742950" lvl="1" indent="-285750"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5F5F5F"/>
                </a:solidFill>
              </a:rPr>
              <a:t>Control, responsibility, and flexibility: Analyzed as qualitative properties of different execution strategies.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pPr>
            <a:r>
              <a:rPr lang="en-US" dirty="0" smtClean="0"/>
              <a:t>The first three experiments assume:</a:t>
            </a:r>
          </a:p>
          <a:p>
            <a:pPr marL="742950" lvl="1" indent="-285750"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5F5F5F"/>
                </a:solidFill>
              </a:rPr>
              <a:t>Workload: Minimal coupling; maximal similarity; and  no dependences – i.e. homogeneous bag of tasks. </a:t>
            </a:r>
          </a:p>
          <a:p>
            <a:pPr marL="742950" lvl="1" indent="-285750"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5F5F5F"/>
                </a:solidFill>
              </a:rPr>
              <a:t>Task availability: All available at time t</a:t>
            </a:r>
            <a:r>
              <a:rPr lang="en-US" baseline="-25000" dirty="0" smtClean="0">
                <a:solidFill>
                  <a:srgbClr val="5F5F5F"/>
                </a:solidFill>
              </a:rPr>
              <a:t>0</a:t>
            </a:r>
            <a:r>
              <a:rPr lang="en-US" dirty="0" smtClean="0">
                <a:solidFill>
                  <a:srgbClr val="5F5F5F"/>
                </a:solidFill>
              </a:rPr>
              <a:t>.</a:t>
            </a:r>
            <a:endParaRPr lang="en-US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pPr>
            <a:r>
              <a:rPr lang="en-US" dirty="0"/>
              <a:t>Experiments</a:t>
            </a:r>
            <a:r>
              <a:rPr lang="en-US" dirty="0" smtClean="0"/>
              <a:t>: temporal composition of Workload (W), Pilot Overlay (O), and Resources (R):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pPr>
            <a:r>
              <a:rPr lang="en-US" b="1" dirty="0" smtClean="0">
                <a:solidFill>
                  <a:srgbClr val="5F5F5F"/>
                </a:solidFill>
              </a:rPr>
              <a:t>Experiment </a:t>
            </a:r>
            <a:r>
              <a:rPr lang="en-US" b="1" dirty="0">
                <a:solidFill>
                  <a:srgbClr val="5F5F5F"/>
                </a:solidFill>
              </a:rPr>
              <a:t>1</a:t>
            </a:r>
            <a:r>
              <a:rPr lang="en-US" dirty="0">
                <a:solidFill>
                  <a:srgbClr val="5F5F5F"/>
                </a:solidFill>
              </a:rPr>
              <a:t>: </a:t>
            </a:r>
            <a:r>
              <a:rPr lang="en-US" dirty="0" smtClean="0">
                <a:solidFill>
                  <a:srgbClr val="5F5F5F"/>
                </a:solidFill>
              </a:rPr>
              <a:t>W | O | R. O is tailored to W and then bound to R.</a:t>
            </a:r>
            <a:endParaRPr lang="en-US" dirty="0">
              <a:solidFill>
                <a:srgbClr val="5F5F5F"/>
              </a:solidFill>
            </a:endParaRP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pPr>
            <a:r>
              <a:rPr lang="en-US" b="1" dirty="0" smtClean="0">
                <a:solidFill>
                  <a:srgbClr val="5F5F5F"/>
                </a:solidFill>
              </a:rPr>
              <a:t>Experiment </a:t>
            </a:r>
            <a:r>
              <a:rPr lang="en-US" b="1" dirty="0">
                <a:solidFill>
                  <a:srgbClr val="5F5F5F"/>
                </a:solidFill>
              </a:rPr>
              <a:t>2</a:t>
            </a:r>
            <a:r>
              <a:rPr lang="en-US" dirty="0">
                <a:solidFill>
                  <a:srgbClr val="5F5F5F"/>
                </a:solidFill>
              </a:rPr>
              <a:t>: </a:t>
            </a:r>
            <a:r>
              <a:rPr lang="en-US" dirty="0" smtClean="0">
                <a:solidFill>
                  <a:srgbClr val="5F5F5F"/>
                </a:solidFill>
              </a:rPr>
              <a:t>O | W | R. O is available but not bound to R.</a:t>
            </a:r>
            <a:endParaRPr lang="en-US" dirty="0">
              <a:solidFill>
                <a:srgbClr val="5F5F5F"/>
              </a:solidFill>
            </a:endParaRP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pPr>
            <a:r>
              <a:rPr lang="en-US" b="1" dirty="0" smtClean="0">
                <a:solidFill>
                  <a:srgbClr val="5F5F5F"/>
                </a:solidFill>
              </a:rPr>
              <a:t>Experiment </a:t>
            </a:r>
            <a:r>
              <a:rPr lang="en-US" b="1" dirty="0">
                <a:solidFill>
                  <a:srgbClr val="5F5F5F"/>
                </a:solidFill>
              </a:rPr>
              <a:t>3</a:t>
            </a:r>
            <a:r>
              <a:rPr lang="en-US" dirty="0">
                <a:solidFill>
                  <a:srgbClr val="5F5F5F"/>
                </a:solidFill>
              </a:rPr>
              <a:t>: </a:t>
            </a:r>
            <a:r>
              <a:rPr lang="en-US" dirty="0" smtClean="0">
                <a:solidFill>
                  <a:srgbClr val="5F5F5F"/>
                </a:solidFill>
              </a:rPr>
              <a:t>O | R | W. O is bound to R and W needs to be tailored to O.</a:t>
            </a:r>
            <a:endParaRPr lang="en-US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2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57200" y="4641849"/>
            <a:ext cx="8229600" cy="1549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5F5F5F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F5F5F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1800" dirty="0" smtClean="0">
                <a:latin typeface="Arial" charset="0"/>
                <a:ea typeface="ＭＳ Ｐゴシック" charset="0"/>
                <a:cs typeface="ＭＳ Ｐゴシック" charset="0"/>
              </a:rPr>
              <a:t>Shows the integration among the three major components of the AIMES software stack.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 smtClean="0">
                <a:latin typeface="Arial" charset="0"/>
                <a:ea typeface="ＭＳ Ｐゴシック" charset="0"/>
                <a:cs typeface="ＭＳ Ｐゴシック" charset="0"/>
              </a:rPr>
              <a:t>Illustrates the major decision points around which the future development of the AIMES stack will evolve.</a:t>
            </a:r>
            <a:endParaRPr lang="en-US" dirty="0" smtClean="0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 descr="aimes_scenario_1_b_sl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889000"/>
            <a:ext cx="8571366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3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>
          <a:xfrm>
            <a:off x="195263" y="101072"/>
            <a:ext cx="8694737" cy="808037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SAGA: Interoperability Layer for 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BigJob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263" y="1187450"/>
            <a:ext cx="8694737" cy="4876800"/>
          </a:xfrm>
        </p:spPr>
        <p:txBody>
          <a:bodyPr/>
          <a:lstStyle/>
          <a:p>
            <a:pPr>
              <a:defRPr/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charset="0"/>
                <a:cs typeface="ＭＳ Ｐゴシック" charset="0"/>
              </a:rPr>
              <a:t>SAGA – Simple API for Distributed (</a:t>
            </a:r>
            <a:r>
              <a:rPr lang="ja-JP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0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charset="0"/>
                <a:cs typeface="ＭＳ Ｐゴシック" charset="0"/>
              </a:rPr>
              <a:t>Grid</a:t>
            </a:r>
            <a:r>
              <a:rPr lang="ja-JP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20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charset="0"/>
                <a:cs typeface="ＭＳ Ｐゴシック" charset="0"/>
              </a:rPr>
              <a:t>) Applications: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Application level standardized (Open Grid Forum GFD.90) API.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Application is a broad term: </a:t>
            </a:r>
            <a:r>
              <a:rPr lang="ja-JP" altLang="en-US" dirty="0" smtClean="0">
                <a:latin typeface="Arial" charset="0"/>
                <a:ea typeface="ＭＳ Ｐゴシック" charset="0"/>
              </a:rPr>
              <a:t>“</a:t>
            </a:r>
            <a:r>
              <a:rPr lang="en-US" altLang="ja-JP" dirty="0" smtClean="0">
                <a:latin typeface="Arial" charset="0"/>
                <a:ea typeface="ＭＳ Ｐゴシック" charset="0"/>
              </a:rPr>
              <a:t>one person</a:t>
            </a:r>
            <a:r>
              <a:rPr lang="ja-JP" altLang="en-US" dirty="0" smtClean="0">
                <a:latin typeface="Arial" charset="0"/>
                <a:ea typeface="ＭＳ Ｐゴシック" charset="0"/>
              </a:rPr>
              <a:t>’</a:t>
            </a:r>
            <a:r>
              <a:rPr lang="en-US" altLang="ja-JP" dirty="0" smtClean="0">
                <a:latin typeface="Arial" charset="0"/>
                <a:ea typeface="ＭＳ Ｐゴシック" charset="0"/>
              </a:rPr>
              <a:t>s application is another person</a:t>
            </a:r>
            <a:r>
              <a:rPr lang="ja-JP" altLang="en-US" dirty="0" smtClean="0">
                <a:latin typeface="Arial" charset="0"/>
                <a:ea typeface="ＭＳ Ｐゴシック" charset="0"/>
              </a:rPr>
              <a:t>’</a:t>
            </a:r>
            <a:r>
              <a:rPr lang="en-US" altLang="ja-JP" dirty="0" smtClean="0">
                <a:latin typeface="Arial" charset="0"/>
                <a:ea typeface="ＭＳ Ｐゴシック" charset="0"/>
              </a:rPr>
              <a:t>s tool (building block)</a:t>
            </a:r>
            <a:r>
              <a:rPr lang="ja-JP" altLang="en-US" dirty="0" smtClean="0">
                <a:latin typeface="Arial" charset="0"/>
                <a:ea typeface="ＭＳ Ｐゴシック" charset="0"/>
              </a:rPr>
              <a:t>”</a:t>
            </a:r>
            <a:r>
              <a:rPr lang="en-US" altLang="ja-JP" dirty="0" smtClean="0">
                <a:latin typeface="Arial" charset="0"/>
                <a:ea typeface="ＭＳ Ｐゴシック" charset="0"/>
              </a:rPr>
              <a:t>. </a:t>
            </a:r>
          </a:p>
          <a:p>
            <a:pPr>
              <a:spcBef>
                <a:spcPts val="1200"/>
              </a:spcBef>
              <a:defRPr/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SAGA-Python: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Native Python implementation of Open Grid Forum GFD.90.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Allows access to different middleware / services through a unified interface 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Provides access via different backend plug-ins (</a:t>
            </a:r>
            <a:r>
              <a:rPr lang="ja-JP" altLang="en-US" dirty="0" smtClean="0">
                <a:latin typeface="Arial" charset="0"/>
                <a:ea typeface="ＭＳ Ｐゴシック" charset="0"/>
              </a:rPr>
              <a:t>“</a:t>
            </a:r>
            <a:r>
              <a:rPr lang="en-US" altLang="ja-JP" dirty="0" smtClean="0">
                <a:latin typeface="Arial" charset="0"/>
                <a:ea typeface="ＭＳ Ｐゴシック" charset="0"/>
              </a:rPr>
              <a:t>adaptors</a:t>
            </a:r>
            <a:r>
              <a:rPr lang="ja-JP" altLang="en-US" dirty="0" smtClean="0">
                <a:latin typeface="Arial" charset="0"/>
                <a:ea typeface="ＭＳ Ｐゴシック" charset="0"/>
              </a:rPr>
              <a:t>”</a:t>
            </a:r>
            <a:r>
              <a:rPr lang="en-US" altLang="ja-JP" dirty="0" smtClean="0">
                <a:latin typeface="Arial" charset="0"/>
                <a:ea typeface="ＭＳ Ｐゴシック" charset="0"/>
              </a:rPr>
              <a:t>).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SAGA-Python provides both a common API, but also unified semantics across heterogeneous middleware:</a:t>
            </a:r>
          </a:p>
          <a:p>
            <a:pPr marL="1452563" lvl="3" indent="-342900">
              <a:buFont typeface="Arial" charset="0"/>
              <a:buChar char="•"/>
              <a:defRPr/>
            </a:pPr>
            <a:r>
              <a:rPr lang="en-US" sz="1800" dirty="0" smtClean="0">
                <a:latin typeface="Arial" charset="0"/>
                <a:ea typeface="ＭＳ Ｐゴシック" charset="0"/>
              </a:rPr>
              <a:t>Transparent Remote operations (SSH / GSISSH tunneling).</a:t>
            </a:r>
          </a:p>
          <a:p>
            <a:pPr marL="1452563" lvl="3" indent="-342900">
              <a:buFont typeface="Arial" charset="0"/>
              <a:buChar char="•"/>
              <a:defRPr/>
            </a:pPr>
            <a:r>
              <a:rPr lang="en-US" sz="1800" dirty="0" smtClean="0">
                <a:latin typeface="Arial" charset="0"/>
                <a:ea typeface="ＭＳ Ｐゴシック" charset="0"/>
              </a:rPr>
              <a:t>Asynchronous operations.</a:t>
            </a:r>
          </a:p>
          <a:p>
            <a:pPr marL="1452563" lvl="3" indent="-342900">
              <a:buFont typeface="Arial" charset="0"/>
              <a:buChar char="•"/>
              <a:defRPr/>
            </a:pPr>
            <a:r>
              <a:rPr lang="en-US" sz="1800" dirty="0" smtClean="0">
                <a:latin typeface="Arial" charset="0"/>
                <a:ea typeface="ＭＳ Ｐゴシック" charset="0"/>
              </a:rPr>
              <a:t>Callbacks.</a:t>
            </a:r>
          </a:p>
          <a:p>
            <a:pPr marL="1452563" lvl="3" indent="-342900">
              <a:buFont typeface="Arial" charset="0"/>
              <a:buChar char="•"/>
              <a:defRPr/>
            </a:pPr>
            <a:r>
              <a:rPr lang="en-US" sz="1800" dirty="0" smtClean="0">
                <a:latin typeface="Arial" charset="0"/>
                <a:ea typeface="ＭＳ Ｐゴシック" charset="0"/>
              </a:rPr>
              <a:t>Error Handling.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842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SAGA Schematic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113" y="1522413"/>
            <a:ext cx="6061075" cy="451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52180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80682" y="356157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endParaRPr lang="en-US" sz="1800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9928" y="-36894"/>
            <a:ext cx="8471155" cy="815693"/>
          </a:xfrm>
        </p:spPr>
        <p:txBody>
          <a:bodyPr>
            <a:normAutofit fontScale="90000"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RADICAL: Research in Advanced Distributed </a:t>
            </a:r>
            <a:r>
              <a:rPr lang="en-US" sz="2400" b="1" dirty="0" err="1" smtClean="0">
                <a:solidFill>
                  <a:srgbClr val="800000"/>
                </a:solidFill>
              </a:rPr>
              <a:t>Cyberinfrastructure</a:t>
            </a:r>
            <a:r>
              <a:rPr lang="en-US" sz="2400" b="1" dirty="0" smtClean="0">
                <a:solidFill>
                  <a:srgbClr val="800000"/>
                </a:solidFill>
              </a:rPr>
              <a:t> </a:t>
            </a:r>
            <a:r>
              <a:rPr lang="en-US" sz="2400" b="1" dirty="0">
                <a:solidFill>
                  <a:srgbClr val="800000"/>
                </a:solidFill>
              </a:rPr>
              <a:t>Lab</a:t>
            </a:r>
            <a:br>
              <a:rPr lang="en-US" sz="2400" b="1" dirty="0">
                <a:solidFill>
                  <a:srgbClr val="800000"/>
                </a:solidFill>
              </a:rPr>
            </a:br>
            <a:r>
              <a:rPr lang="en-US" sz="1800" b="1" dirty="0">
                <a:solidFill>
                  <a:srgbClr val="800000"/>
                </a:solidFill>
              </a:rPr>
              <a:t>http://</a:t>
            </a:r>
            <a:r>
              <a:rPr lang="en-US" sz="1800" b="1" dirty="0" err="1">
                <a:solidFill>
                  <a:srgbClr val="800000"/>
                </a:solidFill>
              </a:rPr>
              <a:t>radical.rutgers.edu</a:t>
            </a:r>
            <a:r>
              <a:rPr lang="en-US" sz="1800" b="1" dirty="0">
                <a:solidFill>
                  <a:srgbClr val="800000"/>
                </a:solidFill>
              </a:rPr>
              <a:t>/projects/radical-</a:t>
            </a:r>
            <a:r>
              <a:rPr lang="en-US" sz="1800" b="1" dirty="0" err="1">
                <a:solidFill>
                  <a:srgbClr val="800000"/>
                </a:solidFill>
              </a:rPr>
              <a:t>cybertools</a:t>
            </a:r>
            <a:r>
              <a:rPr lang="en-US" sz="1800" b="1" dirty="0">
                <a:solidFill>
                  <a:srgbClr val="800000"/>
                </a:solidFill>
              </a:rPr>
              <a:t>/</a:t>
            </a:r>
            <a:r>
              <a:rPr lang="en-US" sz="2400" b="1" dirty="0">
                <a:solidFill>
                  <a:srgbClr val="800000"/>
                </a:solidFill>
              </a:rPr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30468" y="1212477"/>
            <a:ext cx="4243278" cy="639482"/>
          </a:xfrm>
        </p:spPr>
        <p:txBody>
          <a:bodyPr>
            <a:noAutofit/>
          </a:bodyPr>
          <a:lstStyle/>
          <a:p>
            <a:r>
              <a:rPr lang="en-US" sz="1500" b="0" dirty="0" smtClean="0">
                <a:solidFill>
                  <a:schemeClr val="accent6">
                    <a:lumMod val="50000"/>
                  </a:schemeClr>
                </a:solidFill>
              </a:rPr>
              <a:t>General Approach: Build Tools that Make Using XSEDE easier (manage </a:t>
            </a:r>
            <a:r>
              <a:rPr lang="en-US" sz="1500" b="0" dirty="0" err="1" smtClean="0">
                <a:solidFill>
                  <a:schemeClr val="accent6">
                    <a:lumMod val="50000"/>
                  </a:schemeClr>
                </a:solidFill>
              </a:rPr>
              <a:t>compelxity</a:t>
            </a:r>
            <a:r>
              <a:rPr lang="en-US" sz="1500" b="0" dirty="0" smtClean="0">
                <a:solidFill>
                  <a:schemeClr val="accent6">
                    <a:lumMod val="50000"/>
                  </a:schemeClr>
                </a:solidFill>
              </a:rPr>
              <a:t> of distribution and heterogeneity) efficient (small software footprint) and effective (meet user requirements)</a:t>
            </a:r>
            <a:endParaRPr lang="en-US" sz="1500" b="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2" name="Content Placeholder 10" descr="ngm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305" b="-41305"/>
          <a:stretch>
            <a:fillRect/>
          </a:stretch>
        </p:blipFill>
        <p:spPr>
          <a:xfrm>
            <a:off x="539472" y="3930909"/>
            <a:ext cx="3749780" cy="3665830"/>
          </a:xfrm>
          <a:prstGeom prst="rect">
            <a:avLst/>
          </a:prstGeom>
        </p:spPr>
      </p:pic>
      <p:pic>
        <p:nvPicPr>
          <p:cNvPr id="14" name="Content Placeholder 13" descr="ensemble-schematic.pn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684" b="-65684"/>
          <a:stretch>
            <a:fillRect/>
          </a:stretch>
        </p:blipFill>
        <p:spPr>
          <a:xfrm>
            <a:off x="4528938" y="1627603"/>
            <a:ext cx="2415274" cy="2361201"/>
          </a:xfrm>
        </p:spPr>
      </p:pic>
      <p:pic>
        <p:nvPicPr>
          <p:cNvPr id="15" name="Picture 14" descr="two-architectur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706" y="4493121"/>
            <a:ext cx="2723029" cy="2191442"/>
          </a:xfrm>
          <a:prstGeom prst="rect">
            <a:avLst/>
          </a:prstGeom>
        </p:spPr>
      </p:pic>
      <p:sp>
        <p:nvSpPr>
          <p:cNvPr id="18" name="Text Placeholder 6"/>
          <p:cNvSpPr>
            <a:spLocks noGrp="1"/>
          </p:cNvSpPr>
          <p:nvPr>
            <p:ph type="body" idx="1"/>
          </p:nvPr>
        </p:nvSpPr>
        <p:spPr>
          <a:xfrm>
            <a:off x="4655870" y="662420"/>
            <a:ext cx="4040188" cy="1196559"/>
          </a:xfrm>
        </p:spPr>
        <p:txBody>
          <a:bodyPr>
            <a:noAutofit/>
          </a:bodyPr>
          <a:lstStyle/>
          <a:p>
            <a:r>
              <a:rPr lang="en-US" sz="1500" b="0" dirty="0" smtClean="0">
                <a:solidFill>
                  <a:schemeClr val="accent6">
                    <a:lumMod val="50000"/>
                  </a:schemeClr>
                </a:solidFill>
              </a:rPr>
              <a:t>Specific Approach: (</a:t>
            </a:r>
            <a:r>
              <a:rPr lang="en-US" sz="1500" b="0" dirty="0" err="1" smtClean="0">
                <a:solidFill>
                  <a:schemeClr val="accent6">
                    <a:lumMod val="50000"/>
                  </a:schemeClr>
                </a:solidFill>
              </a:rPr>
              <a:t>i</a:t>
            </a:r>
            <a:r>
              <a:rPr lang="en-US" sz="1500" b="0" dirty="0" smtClean="0">
                <a:solidFill>
                  <a:schemeClr val="accent6">
                    <a:lumMod val="50000"/>
                  </a:schemeClr>
                </a:solidFill>
              </a:rPr>
              <a:t>) Understand Application requirements, (ii) adapt tools and approaches, (iii) refine and optimize for scalable, extensible end-to-end solutions</a:t>
            </a:r>
            <a:endParaRPr lang="en-US" sz="1500" b="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0" name="Picture 19" descr="saga-pilo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68" y="2396333"/>
            <a:ext cx="3054754" cy="1938320"/>
          </a:xfrm>
          <a:prstGeom prst="rect">
            <a:avLst/>
          </a:prstGeom>
        </p:spPr>
      </p:pic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48880" y="3411931"/>
            <a:ext cx="1972096" cy="9420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Picture 22" descr="hiv-ensemble-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441" y="2554925"/>
            <a:ext cx="1774667" cy="183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28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4"/>
          <p:cNvSpPr>
            <a:spLocks noGrp="1"/>
          </p:cNvSpPr>
          <p:nvPr>
            <p:ph type="title"/>
          </p:nvPr>
        </p:nvSpPr>
        <p:spPr>
          <a:xfrm>
            <a:off x="367794" y="86774"/>
            <a:ext cx="8229600" cy="808038"/>
          </a:xfrm>
        </p:spPr>
        <p:txBody>
          <a:bodyPr/>
          <a:lstStyle/>
          <a:p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SAGA: Interoperability </a:t>
            </a:r>
            <a:r>
              <a:rPr lang="en-US" sz="2800" dirty="0" smtClean="0">
                <a:latin typeface="Arial" charset="0"/>
                <a:ea typeface="ＭＳ Ｐゴシック" charset="0"/>
                <a:cs typeface="ＭＳ Ｐゴシック" charset="0"/>
              </a:rPr>
              <a:t>layer</a:t>
            </a:r>
            <a:endParaRPr lang="en-US" sz="28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5778" name="Content Placeholder 3"/>
          <p:cNvSpPr>
            <a:spLocks noGrp="1"/>
          </p:cNvSpPr>
          <p:nvPr>
            <p:ph idx="4294967295"/>
          </p:nvPr>
        </p:nvSpPr>
        <p:spPr>
          <a:xfrm>
            <a:off x="394206" y="1142283"/>
            <a:ext cx="8229600" cy="4533900"/>
          </a:xfrm>
        </p:spPr>
        <p:txBody>
          <a:bodyPr/>
          <a:lstStyle/>
          <a:p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HOW SAGA is Used?</a:t>
            </a: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Uniform Access-layer to DCI, </a:t>
            </a:r>
            <a:r>
              <a:rPr lang="en-US" sz="2000" dirty="0" err="1">
                <a:latin typeface="Arial" charset="0"/>
                <a:ea typeface="ＭＳ Ｐゴシック" charset="0"/>
              </a:rPr>
              <a:t>e.g</a:t>
            </a:r>
            <a:r>
              <a:rPr lang="en-US" sz="2000" dirty="0">
                <a:latin typeface="Arial" charset="0"/>
                <a:ea typeface="ＭＳ Ｐゴシック" charset="0"/>
              </a:rPr>
              <a:t>, EGI, XSEDE, </a:t>
            </a:r>
            <a:r>
              <a:rPr lang="en-US" sz="2000" dirty="0" err="1">
                <a:latin typeface="Arial" charset="0"/>
                <a:ea typeface="ＭＳ Ｐゴシック" charset="0"/>
              </a:rPr>
              <a:t>etc</a:t>
            </a:r>
            <a:endParaRPr lang="en-US" sz="2000" dirty="0">
              <a:latin typeface="Arial" charset="0"/>
              <a:ea typeface="ＭＳ Ｐゴシック" charset="0"/>
            </a:endParaRP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Application </a:t>
            </a:r>
            <a:r>
              <a:rPr lang="ja-JP" altLang="en-US" sz="2000" dirty="0">
                <a:latin typeface="Arial" charset="0"/>
                <a:ea typeface="ＭＳ Ｐゴシック" charset="0"/>
              </a:rPr>
              <a:t>“</a:t>
            </a:r>
            <a:r>
              <a:rPr lang="en-US" altLang="ja-JP" sz="2000" dirty="0">
                <a:latin typeface="Arial" charset="0"/>
                <a:ea typeface="ＭＳ Ｐゴシック" charset="0"/>
              </a:rPr>
              <a:t>Scripting Layer</a:t>
            </a:r>
            <a:r>
              <a:rPr lang="ja-JP" altLang="en-US" sz="2000" dirty="0">
                <a:latin typeface="Arial" charset="0"/>
                <a:ea typeface="ＭＳ Ｐゴシック" charset="0"/>
              </a:rPr>
              <a:t>”</a:t>
            </a:r>
            <a:r>
              <a:rPr lang="en-US" altLang="ja-JP" sz="2000" dirty="0">
                <a:latin typeface="Arial" charset="0"/>
                <a:ea typeface="ＭＳ Ｐゴシック" charset="0"/>
              </a:rPr>
              <a:t> to DCI</a:t>
            </a: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Build tools, middleware services and capabilities e.g. Gateways, </a:t>
            </a:r>
            <a:endParaRPr lang="en-US" sz="2200" dirty="0">
              <a:latin typeface="Arial" charset="0"/>
              <a:ea typeface="ＭＳ Ｐゴシック" charset="0"/>
            </a:endParaRPr>
          </a:p>
          <a:p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WHAT is SAGA Used for?</a:t>
            </a: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Production-grade science and engineering and research tool to design, implement  and reason about distributed programming models, systems  and applications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Where is SAGA Used?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Pilot-job and Workflow systems, science gateways and web portals 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Domain-specific (distributed) applications, libraries and frameworks</a:t>
            </a:r>
          </a:p>
          <a:p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459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RADICAL-Pilot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729" y="1022696"/>
            <a:ext cx="8694574" cy="4876382"/>
          </a:xfrm>
        </p:spPr>
        <p:txBody>
          <a:bodyPr/>
          <a:lstStyle/>
          <a:p>
            <a:r>
              <a:rPr lang="en-US" sz="1800" dirty="0"/>
              <a:t>Lightweight, portable, fast, scalable pilot framework </a:t>
            </a:r>
          </a:p>
          <a:p>
            <a:r>
              <a:rPr lang="en-US" sz="1800" dirty="0"/>
              <a:t>Focuses on enabling CS research </a:t>
            </a:r>
          </a:p>
          <a:p>
            <a:pPr lvl="1"/>
            <a:r>
              <a:rPr lang="en-US" dirty="0" smtClean="0"/>
              <a:t>But may be able to support some “production” users</a:t>
            </a:r>
          </a:p>
          <a:p>
            <a:pPr lvl="1"/>
            <a:r>
              <a:rPr lang="en-US" dirty="0" smtClean="0"/>
              <a:t>Focuses </a:t>
            </a:r>
            <a:r>
              <a:rPr lang="en-US" dirty="0"/>
              <a:t>on pilot jobs, but will enable research on pilot data</a:t>
            </a:r>
          </a:p>
          <a:p>
            <a:r>
              <a:rPr lang="en-US" sz="1800" dirty="0" smtClean="0"/>
              <a:t>Scalability </a:t>
            </a:r>
            <a:r>
              <a:rPr lang="en-US" sz="1800" dirty="0"/>
              <a:t>(up and out</a:t>
            </a:r>
            <a:r>
              <a:rPr lang="en-US" sz="1800" dirty="0" smtClean="0"/>
              <a:t>)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ightweight </a:t>
            </a:r>
            <a:r>
              <a:rPr lang="en-US" dirty="0"/>
              <a:t>data model </a:t>
            </a:r>
          </a:p>
          <a:p>
            <a:pPr lvl="1"/>
            <a:r>
              <a:rPr lang="en-US" dirty="0" smtClean="0"/>
              <a:t>Bulk </a:t>
            </a:r>
            <a:r>
              <a:rPr lang="en-US" dirty="0"/>
              <a:t>operations 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otifications </a:t>
            </a:r>
            <a:r>
              <a:rPr lang="en-US" dirty="0"/>
              <a:t>/ support for </a:t>
            </a:r>
            <a:r>
              <a:rPr lang="en-US" dirty="0" err="1"/>
              <a:t>async</a:t>
            </a:r>
            <a:r>
              <a:rPr lang="en-US" dirty="0"/>
              <a:t> programming </a:t>
            </a:r>
            <a:endParaRPr lang="en-US" dirty="0" smtClean="0"/>
          </a:p>
          <a:p>
            <a:r>
              <a:rPr lang="en-US" sz="1800" dirty="0" smtClean="0"/>
              <a:t>Portability 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ure </a:t>
            </a:r>
            <a:r>
              <a:rPr lang="en-US" dirty="0"/>
              <a:t>Python 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odular </a:t>
            </a:r>
            <a:r>
              <a:rPr lang="en-US" dirty="0"/>
              <a:t>pilot agent </a:t>
            </a:r>
          </a:p>
          <a:p>
            <a:pPr lvl="1"/>
            <a:r>
              <a:rPr lang="en-US" dirty="0" smtClean="0"/>
              <a:t>SAGA</a:t>
            </a:r>
            <a:r>
              <a:rPr lang="en-US" dirty="0"/>
              <a:t>-Python as plumbing layer </a:t>
            </a:r>
          </a:p>
          <a:p>
            <a:r>
              <a:rPr lang="en-US" sz="1800" dirty="0" smtClean="0"/>
              <a:t>Supports Research</a:t>
            </a:r>
          </a:p>
          <a:p>
            <a:pPr lvl="1"/>
            <a:r>
              <a:rPr lang="en-US" dirty="0" smtClean="0"/>
              <a:t>Pluggable </a:t>
            </a:r>
            <a:r>
              <a:rPr lang="en-US" dirty="0"/>
              <a:t>schedulers 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igh </a:t>
            </a:r>
            <a:r>
              <a:rPr lang="en-US" dirty="0"/>
              <a:t>degree of introspection, provenance 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onsistent </a:t>
            </a:r>
            <a:r>
              <a:rPr lang="en-US" dirty="0"/>
              <a:t>and verifiable performance</a:t>
            </a:r>
          </a:p>
        </p:txBody>
      </p:sp>
    </p:spTree>
    <p:extLst>
      <p:ext uri="{BB962C8B-B14F-4D97-AF65-F5344CB8AC3E}">
        <p14:creationId xmlns:p14="http://schemas.microsoft.com/office/powerpoint/2010/main" val="1013469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RADICAL-Pilot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Status: </a:t>
            </a:r>
          </a:p>
          <a:p>
            <a:pPr lvl="1"/>
            <a:r>
              <a:rPr lang="en-US" dirty="0" smtClean="0"/>
              <a:t>First beta release soon</a:t>
            </a:r>
          </a:p>
          <a:p>
            <a:pPr lvl="1"/>
            <a:r>
              <a:rPr lang="en-US" dirty="0" smtClean="0"/>
              <a:t>Fit </a:t>
            </a:r>
            <a:r>
              <a:rPr lang="en-US" dirty="0"/>
              <a:t>for research in Q1/2014 </a:t>
            </a:r>
          </a:p>
          <a:p>
            <a:pPr lvl="1"/>
            <a:r>
              <a:rPr lang="en-US" dirty="0" smtClean="0"/>
              <a:t>Already </a:t>
            </a:r>
            <a:r>
              <a:rPr lang="en-US" dirty="0"/>
              <a:t>significantly faster than </a:t>
            </a:r>
            <a:r>
              <a:rPr lang="en-US" dirty="0" err="1"/>
              <a:t>BigJob</a:t>
            </a:r>
            <a:r>
              <a:rPr lang="en-US" dirty="0"/>
              <a:t>, while maintaining </a:t>
            </a:r>
            <a:r>
              <a:rPr lang="en-US" dirty="0" smtClean="0"/>
              <a:t>portability</a:t>
            </a:r>
          </a:p>
          <a:p>
            <a:r>
              <a:rPr lang="en-US" dirty="0" smtClean="0"/>
              <a:t>Current Users</a:t>
            </a:r>
            <a:r>
              <a:rPr lang="en-US" dirty="0"/>
              <a:t>: </a:t>
            </a:r>
          </a:p>
          <a:p>
            <a:pPr lvl="1"/>
            <a:r>
              <a:rPr lang="en-US" dirty="0" smtClean="0"/>
              <a:t>Mostly </a:t>
            </a:r>
            <a:r>
              <a:rPr lang="en-US" dirty="0"/>
              <a:t>in-</a:t>
            </a:r>
            <a:r>
              <a:rPr lang="en-US" dirty="0" smtClean="0"/>
              <a:t>group, e.g. </a:t>
            </a:r>
            <a:r>
              <a:rPr lang="en-US" dirty="0"/>
              <a:t>AIMES, Tiered Resource </a:t>
            </a:r>
            <a:r>
              <a:rPr lang="en-US" dirty="0" err="1"/>
              <a:t>OverlaY</a:t>
            </a:r>
            <a:r>
              <a:rPr lang="en-US" dirty="0"/>
              <a:t> (TROY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CS Researchers, e.g., CI, modeling </a:t>
            </a:r>
            <a:r>
              <a:rPr lang="en-US" dirty="0"/>
              <a:t>and federation 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esearch </a:t>
            </a:r>
            <a:r>
              <a:rPr lang="en-US" dirty="0"/>
              <a:t>on </a:t>
            </a:r>
            <a:r>
              <a:rPr lang="en-US" dirty="0" smtClean="0"/>
              <a:t>Multi</a:t>
            </a:r>
            <a:r>
              <a:rPr lang="en-US" dirty="0"/>
              <a:t>-level scheduling, a</a:t>
            </a:r>
            <a:r>
              <a:rPr lang="en-US" dirty="0" smtClean="0"/>
              <a:t>ffinities </a:t>
            </a:r>
            <a:endParaRPr lang="en-US" dirty="0"/>
          </a:p>
          <a:p>
            <a:r>
              <a:rPr lang="en-US" dirty="0" smtClean="0"/>
              <a:t>Future Users: </a:t>
            </a:r>
          </a:p>
          <a:p>
            <a:pPr lvl="1"/>
            <a:r>
              <a:rPr lang="en-US" dirty="0" smtClean="0"/>
              <a:t>Dozens of distinct domain scientists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695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RADICAL-SAGA: User Community</a:t>
            </a:r>
            <a:endParaRPr lang="en-US" dirty="0"/>
          </a:p>
        </p:txBody>
      </p:sp>
      <p:sp>
        <p:nvSpPr>
          <p:cNvPr id="4098" name="Rectangle 2"/>
          <p:cNvSpPr>
            <a:spLocks noGrp="1" noChangeArrowheads="1"/>
          </p:cNvSpPr>
          <p:nvPr>
            <p:ph idx="1"/>
          </p:nvPr>
        </p:nvSpPr>
        <p:spPr/>
        <p:txBody>
          <a:bodyPr anchor="t"/>
          <a:lstStyle/>
          <a:p>
            <a:pPr marL="281275" indent="-281275" defTabSz="369453">
              <a:spcBef>
                <a:spcPts val="2601"/>
              </a:spcBef>
              <a:buSzPct val="75000"/>
              <a:buFontTx/>
              <a:buChar char="•"/>
            </a:pPr>
            <a:r>
              <a:rPr lang="en-US" sz="2200" dirty="0"/>
              <a:t>New </a:t>
            </a:r>
            <a:r>
              <a:rPr lang="en-US" sz="2200" dirty="0" smtClean="0"/>
              <a:t>RADICAL-SAGA users include:</a:t>
            </a:r>
            <a:endParaRPr lang="en-US" sz="2200" dirty="0"/>
          </a:p>
          <a:p>
            <a:pPr marL="562550" lvl="1" indent="-281275" defTabSz="369453">
              <a:spcBef>
                <a:spcPts val="2601"/>
              </a:spcBef>
              <a:buSzPct val="75000"/>
              <a:buFontTx/>
              <a:buChar char="•"/>
            </a:pPr>
            <a:r>
              <a:rPr lang="en-US" sz="2200" i="1" dirty="0"/>
              <a:t>KIST (Korea Institute of Technology)</a:t>
            </a:r>
            <a:r>
              <a:rPr lang="en-US" sz="2200" dirty="0"/>
              <a:t> - contributed </a:t>
            </a:r>
            <a:r>
              <a:rPr lang="en-US" sz="2200" dirty="0" err="1"/>
              <a:t>LoadLeveler</a:t>
            </a:r>
            <a:r>
              <a:rPr lang="en-US" sz="2200" dirty="0"/>
              <a:t> adaptor; SAGA-based web portal for a National Supercomputing Service Platform (</a:t>
            </a:r>
            <a:r>
              <a:rPr lang="en-US" sz="2200" dirty="0" err="1"/>
              <a:t>Hangi</a:t>
            </a:r>
            <a:r>
              <a:rPr lang="en-US" sz="2200" dirty="0"/>
              <a:t> Kim)</a:t>
            </a:r>
          </a:p>
          <a:p>
            <a:pPr marL="562550" lvl="1" indent="-281275" defTabSz="369453">
              <a:spcBef>
                <a:spcPts val="2601"/>
              </a:spcBef>
              <a:buSzPct val="75000"/>
              <a:buFontTx/>
              <a:buChar char="•"/>
            </a:pPr>
            <a:r>
              <a:rPr lang="en-US" sz="2200" i="1" dirty="0"/>
              <a:t>Imperial College London</a:t>
            </a:r>
            <a:r>
              <a:rPr lang="en-US" sz="2200" dirty="0"/>
              <a:t> - SAGA-based </a:t>
            </a:r>
            <a:r>
              <a:rPr lang="en-US" sz="2200" dirty="0" err="1"/>
              <a:t>LibHPC</a:t>
            </a:r>
            <a:r>
              <a:rPr lang="en-US" sz="2200" dirty="0"/>
              <a:t> (Jeremy Cohen)</a:t>
            </a:r>
          </a:p>
          <a:p>
            <a:pPr marL="562550" lvl="1" indent="-281275" defTabSz="369453">
              <a:spcBef>
                <a:spcPts val="2601"/>
              </a:spcBef>
              <a:buSzPct val="75000"/>
              <a:buFontTx/>
              <a:buChar char="•"/>
            </a:pPr>
            <a:r>
              <a:rPr lang="en-US" sz="2200" i="1" dirty="0" err="1"/>
              <a:t>Universitat</a:t>
            </a:r>
            <a:r>
              <a:rPr lang="en-US" sz="2200" i="1" dirty="0"/>
              <a:t> </a:t>
            </a:r>
            <a:r>
              <a:rPr lang="en-US" sz="2200" i="1" dirty="0" err="1"/>
              <a:t>Pompeu</a:t>
            </a:r>
            <a:r>
              <a:rPr lang="en-US" sz="2200" i="1" dirty="0"/>
              <a:t> </a:t>
            </a:r>
            <a:r>
              <a:rPr lang="en-US" sz="2200" i="1" dirty="0" err="1"/>
              <a:t>Fabra</a:t>
            </a:r>
            <a:r>
              <a:rPr lang="en-US" sz="2200" dirty="0"/>
              <a:t> (Barcelona) - contributed to SGE adaptor; SAGA-based genomic workflow engine (Christian Perez-Llamas</a:t>
            </a:r>
            <a:r>
              <a:rPr lang="en-US" sz="2200" dirty="0" smtClean="0"/>
              <a:t>)</a:t>
            </a:r>
          </a:p>
          <a:p>
            <a:pPr marL="562550" lvl="1" indent="-281275" defTabSz="369453">
              <a:spcBef>
                <a:spcPts val="2601"/>
              </a:spcBef>
              <a:buSzPct val="75000"/>
              <a:buFontTx/>
              <a:buChar char="•"/>
            </a:pPr>
            <a:r>
              <a:rPr lang="en-US" sz="2200" i="1" dirty="0" smtClean="0"/>
              <a:t>Brookhaven National Labs – PANDA Pilot Job System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15046352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>
          <a:xfrm>
            <a:off x="195263" y="185738"/>
            <a:ext cx="8694737" cy="808037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TROY: Tiered Resource Overlay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263" y="1089025"/>
            <a:ext cx="8694737" cy="4997450"/>
          </a:xfrm>
        </p:spPr>
        <p:txBody>
          <a:bodyPr/>
          <a:lstStyle/>
          <a:p>
            <a:pPr>
              <a:defRPr/>
            </a:pPr>
            <a:r>
              <a:rPr lang="en-US" sz="2000" dirty="0" smtClean="0"/>
              <a:t>Goals:</a:t>
            </a:r>
          </a:p>
          <a:p>
            <a:pPr lvl="1">
              <a:defRPr/>
            </a:pPr>
            <a:r>
              <a:rPr lang="en-US" dirty="0" smtClean="0">
                <a:solidFill>
                  <a:schemeClr val="tx1"/>
                </a:solidFill>
              </a:rPr>
              <a:t>Pilot-based, workload manager</a:t>
            </a:r>
            <a:r>
              <a:rPr lang="en-US" dirty="0" smtClean="0"/>
              <a:t>: Dynamic definition and coupling of workloads and resource overlays.</a:t>
            </a:r>
          </a:p>
          <a:p>
            <a:pPr lvl="1">
              <a:defRPr/>
            </a:pPr>
            <a:r>
              <a:rPr lang="en-US" dirty="0" smtClean="0">
                <a:solidFill>
                  <a:srgbClr val="000000"/>
                </a:solidFill>
              </a:rPr>
              <a:t>Automation of multiple decision-points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: Workload concurrency, task/unit translation, multilevel scheduling, compute/data/network affinities, resource discovery and profiling. </a:t>
            </a:r>
          </a:p>
          <a:p>
            <a:pPr lvl="1">
              <a:defRPr/>
            </a:pPr>
            <a:r>
              <a:rPr lang="en-US" dirty="0" smtClean="0">
                <a:solidFill>
                  <a:srgbClr val="000000"/>
                </a:solidFill>
              </a:rPr>
              <a:t>Interfaces to multiple application layers and heterogeneous workload descriptions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: Single applications, scientific gateways, or workflow engines. </a:t>
            </a:r>
            <a:endParaRPr lang="en-US" dirty="0" smtClean="0"/>
          </a:p>
          <a:p>
            <a:pPr>
              <a:spcBef>
                <a:spcPts val="1200"/>
              </a:spcBef>
              <a:defRPr/>
            </a:pPr>
            <a:r>
              <a:rPr lang="en-US" sz="2000" dirty="0" smtClean="0"/>
              <a:t>Design:</a:t>
            </a:r>
            <a:endParaRPr lang="en-US" dirty="0"/>
          </a:p>
          <a:p>
            <a:pPr lvl="1">
              <a:defRPr/>
            </a:pPr>
            <a:r>
              <a:rPr lang="en-US" dirty="0" smtClean="0">
                <a:solidFill>
                  <a:srgbClr val="000000"/>
                </a:solidFill>
              </a:rPr>
              <a:t>Modular architecture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: Enforces separation of concern among planning an execution strategy; describing/scheduling/provisioning pilots; and, translating/scheduling/dispatching workloads.</a:t>
            </a:r>
          </a:p>
          <a:p>
            <a:pPr lvl="1">
              <a:defRPr/>
            </a:pPr>
            <a:r>
              <a:rPr lang="en-US" dirty="0" smtClean="0">
                <a:solidFill>
                  <a:srgbClr val="000000"/>
                </a:solidFill>
              </a:rPr>
              <a:t>Plugin</a:t>
            </a:r>
            <a:r>
              <a:rPr lang="en-US" dirty="0">
                <a:solidFill>
                  <a:srgbClr val="000000"/>
                </a:solidFill>
              </a:rPr>
              <a:t>-based </a:t>
            </a:r>
            <a:r>
              <a:rPr lang="en-US" dirty="0" smtClean="0">
                <a:solidFill>
                  <a:srgbClr val="000000"/>
                </a:solidFill>
              </a:rPr>
              <a:t>architecture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: multiple interfaces to the application layer; multiple scheduling algorithms; support for multiple pilot systems; aggregation among multiple resource information and profiling systems.. </a:t>
            </a:r>
          </a:p>
        </p:txBody>
      </p:sp>
    </p:spTree>
    <p:extLst>
      <p:ext uri="{BB962C8B-B14F-4D97-AF65-F5344CB8AC3E}">
        <p14:creationId xmlns:p14="http://schemas.microsoft.com/office/powerpoint/2010/main" val="26290833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>
          <a:xfrm>
            <a:off x="195263" y="185738"/>
            <a:ext cx="8694737" cy="808037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TROY: Tiered Resource Overlay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263" y="1076324"/>
            <a:ext cx="8694737" cy="5095875"/>
          </a:xfrm>
        </p:spPr>
        <p:txBody>
          <a:bodyPr/>
          <a:lstStyle/>
          <a:p>
            <a:pPr>
              <a:defRPr/>
            </a:pPr>
            <a:r>
              <a:rPr lang="en-US" sz="2000" dirty="0" smtClean="0"/>
              <a:t>Objectives:</a:t>
            </a:r>
          </a:p>
          <a:p>
            <a:pPr lvl="1">
              <a:defRPr/>
            </a:pPr>
            <a:r>
              <a:rPr lang="en-US" dirty="0" smtClean="0"/>
              <a:t>Reasoning about strategies for overlay resource provisioning and workload execution; advancing the domain of multi-level scheduling.</a:t>
            </a:r>
          </a:p>
          <a:p>
            <a:pPr lvl="1">
              <a:defRPr/>
            </a:pPr>
            <a:r>
              <a:rPr lang="en-US" dirty="0" smtClean="0"/>
              <a:t>Measuring the relevance of decision points within provisioning and execution strategies.</a:t>
            </a:r>
          </a:p>
          <a:p>
            <a:pPr lvl="1">
              <a:defRPr/>
            </a:pPr>
            <a:r>
              <a:rPr lang="en-US" dirty="0" smtClean="0"/>
              <a:t>Exploring the benefits and limits of automation in relation to workload scale and heterogeneity.</a:t>
            </a:r>
          </a:p>
          <a:p>
            <a:pPr lvl="1">
              <a:defRPr/>
            </a:pP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Supporting selected applications within specific user communities. </a:t>
            </a:r>
            <a:endParaRPr lang="en-US" dirty="0" smtClean="0"/>
          </a:p>
          <a:p>
            <a:pPr>
              <a:spcBef>
                <a:spcPts val="1200"/>
              </a:spcBef>
              <a:defRPr/>
            </a:pPr>
            <a:r>
              <a:rPr lang="en-US" sz="2000" dirty="0" smtClean="0"/>
              <a:t>Development roadmap:</a:t>
            </a:r>
            <a:endParaRPr lang="en-US" dirty="0"/>
          </a:p>
          <a:p>
            <a:pPr lvl="1">
              <a:defRPr/>
            </a:pP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Six-month development cycles.</a:t>
            </a:r>
          </a:p>
          <a:p>
            <a:pPr lvl="1">
              <a:defRPr/>
            </a:pP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Sep 2013 – Feb 2014: 1</a:t>
            </a:r>
            <a:r>
              <a:rPr lang="en-US" baseline="30000" dirty="0" smtClean="0">
                <a:solidFill>
                  <a:schemeClr val="bg2">
                    <a:lumMod val="75000"/>
                  </a:schemeClr>
                </a:solidFill>
              </a:rPr>
              <a:t>st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 cycle.</a:t>
            </a:r>
          </a:p>
          <a:p>
            <a:pPr lvl="2">
              <a:defRPr/>
            </a:pP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Prototype of the full architecture and implementation of a subset of core-functionalities.</a:t>
            </a:r>
          </a:p>
          <a:p>
            <a:pPr lvl="2">
              <a:defRPr/>
            </a:pP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Demo with simple real-life use case and corresponding synthetic workload.</a:t>
            </a:r>
          </a:p>
          <a:p>
            <a:pPr lvl="2">
              <a:defRPr/>
            </a:pP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Iteration of architecture design.</a:t>
            </a:r>
          </a:p>
          <a:p>
            <a:pPr lvl="1">
              <a:defRPr/>
            </a:pP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 Mar 2014 – Aug 2014: 2</a:t>
            </a:r>
            <a:r>
              <a:rPr lang="en-US" baseline="30000" dirty="0" smtClean="0">
                <a:solidFill>
                  <a:schemeClr val="bg2">
                    <a:lumMod val="75000"/>
                  </a:schemeClr>
                </a:solidFill>
              </a:rPr>
              <a:t>nd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 cycle.</a:t>
            </a:r>
          </a:p>
        </p:txBody>
      </p:sp>
    </p:spTree>
    <p:extLst>
      <p:ext uri="{BB962C8B-B14F-4D97-AF65-F5344CB8AC3E}">
        <p14:creationId xmlns:p14="http://schemas.microsoft.com/office/powerpoint/2010/main" val="42077182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>
          <a:xfrm>
            <a:off x="195263" y="185738"/>
            <a:ext cx="8694737" cy="808037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TROY: Architecture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 descr="TROY_logical_componen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1104900"/>
            <a:ext cx="6504078" cy="5080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099300" y="1330325"/>
            <a:ext cx="1905000" cy="2898775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1800" dirty="0" smtClean="0"/>
              <a:t>Prototype implementation</a:t>
            </a:r>
          </a:p>
          <a:p>
            <a:pPr>
              <a:defRPr/>
            </a:pPr>
            <a:r>
              <a:rPr lang="en-US" sz="1800" dirty="0" smtClean="0"/>
              <a:t>Green: implemented.</a:t>
            </a:r>
          </a:p>
          <a:p>
            <a:pPr>
              <a:defRPr/>
            </a:pPr>
            <a:r>
              <a:rPr lang="en-US" sz="1800" dirty="0" smtClean="0"/>
              <a:t>Orange: Under development.</a:t>
            </a:r>
          </a:p>
          <a:p>
            <a:pPr>
              <a:defRPr/>
            </a:pPr>
            <a:r>
              <a:rPr lang="en-US" sz="1800" dirty="0" smtClean="0"/>
              <a:t>White: Planned.</a:t>
            </a:r>
          </a:p>
        </p:txBody>
      </p:sp>
    </p:spTree>
    <p:extLst>
      <p:ext uri="{BB962C8B-B14F-4D97-AF65-F5344CB8AC3E}">
        <p14:creationId xmlns:p14="http://schemas.microsoft.com/office/powerpoint/2010/main" val="5345108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NGMW Functional Aims and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391" y="911867"/>
            <a:ext cx="8727298" cy="5146033"/>
          </a:xfrm>
        </p:spPr>
        <p:txBody>
          <a:bodyPr/>
          <a:lstStyle/>
          <a:p>
            <a:pPr marL="344488" lvl="1" indent="-342900">
              <a:spcBef>
                <a:spcPts val="1200"/>
              </a:spcBef>
              <a:buClr>
                <a:srgbClr val="000000"/>
              </a:buClr>
              <a:buSzPct val="100000"/>
              <a:buFontTx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Functional </a:t>
            </a:r>
            <a:r>
              <a:rPr lang="en-US" sz="2000" dirty="0">
                <a:solidFill>
                  <a:srgbClr val="000000"/>
                </a:solidFill>
              </a:rPr>
              <a:t>Aims: Well-defined Capabilities and Predictable </a:t>
            </a:r>
            <a:r>
              <a:rPr lang="en-US" sz="2000" dirty="0" smtClean="0">
                <a:solidFill>
                  <a:srgbClr val="000000"/>
                </a:solidFill>
              </a:rPr>
              <a:t>Services</a:t>
            </a:r>
          </a:p>
          <a:p>
            <a:pPr marL="800100" lvl="1" indent="-342900">
              <a:buClr>
                <a:srgbClr val="000000"/>
              </a:buClr>
              <a:buSzPct val="100000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Support </a:t>
            </a:r>
            <a:r>
              <a:rPr lang="en-US" sz="2000" dirty="0" err="1" smtClean="0">
                <a:latin typeface="Arial" charset="0"/>
                <a:ea typeface="ＭＳ Ｐゴシック" charset="0"/>
              </a:rPr>
              <a:t>spatio</a:t>
            </a:r>
            <a:r>
              <a:rPr lang="en-US" sz="2000" dirty="0">
                <a:latin typeface="Arial" charset="0"/>
                <a:ea typeface="ＭＳ Ｐゴシック" charset="0"/>
              </a:rPr>
              <a:t>-temporal execution 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reasoning</a:t>
            </a: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208088" lvl="2" indent="-342900">
              <a:buClr>
                <a:srgbClr val="000000"/>
              </a:buClr>
              <a:buSzPct val="100000"/>
            </a:pPr>
            <a:r>
              <a:rPr lang="en-US" sz="2000" dirty="0" smtClean="0"/>
              <a:t>What to distribute? Where/how to distribute? When to distribute?</a:t>
            </a:r>
          </a:p>
          <a:p>
            <a:pPr marL="1208088" lvl="2" indent="-342900">
              <a:buClr>
                <a:srgbClr val="000000"/>
              </a:buClr>
              <a:buSzPct val="100000"/>
            </a:pPr>
            <a:r>
              <a:rPr lang="en-US" sz="2000" dirty="0" smtClean="0"/>
              <a:t>Estimate time to completion?  </a:t>
            </a:r>
            <a:endParaRPr lang="en-US" sz="2000" dirty="0"/>
          </a:p>
          <a:p>
            <a:pPr marL="800100" lvl="1" indent="-342900">
              <a:buClr>
                <a:srgbClr val="000000"/>
              </a:buClr>
              <a:buSzPct val="100000"/>
            </a:pPr>
            <a:r>
              <a:rPr lang="en-US" sz="2000" dirty="0" smtClean="0"/>
              <a:t>Beyond glue: Need to integrate information </a:t>
            </a:r>
            <a:r>
              <a:rPr lang="en-US" sz="2000" dirty="0"/>
              <a:t>about </a:t>
            </a:r>
            <a:r>
              <a:rPr lang="en-US" sz="2000" dirty="0" smtClean="0"/>
              <a:t>applications and heterogeneous resources (compute, data and networks) </a:t>
            </a:r>
          </a:p>
          <a:p>
            <a:pPr marL="1208088" lvl="2" indent="-342900">
              <a:buClr>
                <a:srgbClr val="000000"/>
              </a:buClr>
              <a:buSzPct val="100000"/>
            </a:pPr>
            <a:r>
              <a:rPr lang="en-US" sz="2000" dirty="0" smtClean="0"/>
              <a:t>Estimate performance</a:t>
            </a:r>
          </a:p>
          <a:p>
            <a:pPr marL="1588" indent="0">
              <a:buClr>
                <a:srgbClr val="000000"/>
              </a:buClr>
              <a:buSzPct val="100000"/>
              <a:buNone/>
            </a:pPr>
            <a:endParaRPr lang="en-US" dirty="0" smtClean="0">
              <a:solidFill>
                <a:srgbClr val="000000"/>
              </a:solidFill>
            </a:endParaRPr>
          </a:p>
          <a:p>
            <a:pPr marL="344488" indent="-342900">
              <a:buClr>
                <a:srgbClr val="000000"/>
              </a:buClr>
              <a:buSzPct val="100000"/>
            </a:pPr>
            <a:r>
              <a:rPr lang="en-US" dirty="0" smtClean="0">
                <a:solidFill>
                  <a:srgbClr val="000000"/>
                </a:solidFill>
              </a:rPr>
              <a:t>Functional Requirement</a:t>
            </a:r>
            <a:endParaRPr lang="en-US" dirty="0">
              <a:solidFill>
                <a:srgbClr val="000000"/>
              </a:solidFill>
            </a:endParaRPr>
          </a:p>
          <a:p>
            <a:pPr marL="800100" lvl="1" indent="-342900">
              <a:buClr>
                <a:srgbClr val="000000"/>
              </a:buClr>
              <a:buSzPct val="100000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adaptive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applications in conjunction with dynamic resources</a:t>
            </a:r>
            <a:endParaRPr lang="e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buClr>
                <a:srgbClr val="000000"/>
              </a:buClr>
              <a:buSzPct val="100000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Federate heterogeneous infrastructure</a:t>
            </a:r>
            <a:r>
              <a:rPr lang="e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provide well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e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defined </a:t>
            </a:r>
            <a:r>
              <a:rPr lang="e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capabilities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buClr>
                <a:srgbClr val="000000"/>
              </a:buClr>
              <a:buSzPct val="100000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08088" lvl="2" indent="-342900">
              <a:buClr>
                <a:srgbClr val="000000"/>
              </a:buClr>
              <a:buSzPct val="100000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382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dirty="0" smtClean="0"/>
              <a:t>NGMW Design Objectives</a:t>
            </a:r>
            <a:endParaRPr lang="en" dirty="0"/>
          </a:p>
        </p:txBody>
      </p:sp>
      <p:sp>
        <p:nvSpPr>
          <p:cNvPr id="102" name="Shape 102"/>
          <p:cNvSpPr txBox="1">
            <a:spLocks noGrp="1"/>
          </p:cNvSpPr>
          <p:nvPr>
            <p:ph idx="4294967295"/>
          </p:nvPr>
        </p:nvSpPr>
        <p:spPr>
          <a:xfrm>
            <a:off x="283096" y="766896"/>
            <a:ext cx="8596312" cy="51466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ct val="100000"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Does not just “glue” different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layers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together but:</a:t>
            </a:r>
          </a:p>
          <a:p>
            <a:pPr marL="914400" lvl="1" indent="-381000">
              <a:buSzPct val="80000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Supports multi-level reasoning and predictable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performance</a:t>
            </a:r>
          </a:p>
          <a:p>
            <a:pPr marL="1322388" lvl="2" indent="-381000">
              <a:buSzPct val="80000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en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eason</a:t>
            </a:r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ing</a:t>
            </a:r>
            <a:r>
              <a:rPr lang="en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about </a:t>
            </a:r>
            <a:r>
              <a:rPr lang="en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performance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76300" lvl="1" indent="-342900">
              <a:buSzPct val="80000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Exposes well-</a:t>
            </a:r>
            <a:r>
              <a:rPr lang="en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defined </a:t>
            </a:r>
            <a:r>
              <a:rPr lang="en-US" sz="2000" dirty="0" smtClean="0">
                <a:solidFill>
                  <a:srgbClr val="800000"/>
                </a:solidFill>
              </a:rPr>
              <a:t>capabilities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rather than technology</a:t>
            </a:r>
          </a:p>
          <a:p>
            <a:pPr marL="1322388" lvl="2" indent="-381000">
              <a:buSzPct val="80000"/>
            </a:pPr>
            <a:r>
              <a:rPr lang="en" sz="2000" dirty="0" smtClean="0">
                <a:solidFill>
                  <a:srgbClr val="800000"/>
                </a:solidFill>
              </a:rPr>
              <a:t>Capability</a:t>
            </a:r>
            <a:r>
              <a:rPr lang="en-US" sz="2000" dirty="0">
                <a:solidFill>
                  <a:srgbClr val="800000"/>
                </a:solidFill>
              </a:rPr>
              <a:t>:</a:t>
            </a:r>
            <a:r>
              <a:rPr lang="en-US" sz="2000" dirty="0"/>
              <a:t> Well-defined and aggregated functionality, without regard to how, or the specific </a:t>
            </a:r>
            <a:r>
              <a:rPr lang="en-US" sz="2000" dirty="0" smtClean="0"/>
              <a:t>approach used</a:t>
            </a:r>
            <a:endParaRPr lang="en-US" sz="2000" dirty="0"/>
          </a:p>
          <a:p>
            <a:pPr marL="1322388" lvl="2" indent="-381000">
              <a:buSzPct val="80000"/>
            </a:pPr>
            <a:r>
              <a:rPr lang="en-US" sz="2000" dirty="0" smtClean="0"/>
              <a:t>E.g., Num. of </a:t>
            </a:r>
            <a:r>
              <a:rPr lang="en" sz="2000" dirty="0" smtClean="0"/>
              <a:t>tasks, throughput, </a:t>
            </a:r>
            <a:r>
              <a:rPr lang="en-US" sz="2000" dirty="0" smtClean="0"/>
              <a:t>probabilistic bounds on time-to-completion, performance </a:t>
            </a:r>
            <a:r>
              <a:rPr lang="en" sz="2000" dirty="0" smtClean="0"/>
              <a:t>of resources, </a:t>
            </a:r>
            <a:r>
              <a:rPr lang="en-US" sz="2000" dirty="0" smtClean="0"/>
              <a:t>d</a:t>
            </a:r>
            <a:r>
              <a:rPr lang="en" sz="2000" dirty="0" smtClean="0"/>
              <a:t>ata</a:t>
            </a:r>
            <a:r>
              <a:rPr lang="en-US" sz="2000" dirty="0" smtClean="0"/>
              <a:t> (v</a:t>
            </a:r>
            <a:r>
              <a:rPr lang="en" sz="2000" dirty="0" smtClean="0"/>
              <a:t>olumes/transfer/storage</a:t>
            </a:r>
            <a:r>
              <a:rPr lang="en-US" sz="2000" dirty="0" smtClean="0"/>
              <a:t> ability)</a:t>
            </a:r>
          </a:p>
          <a:p>
            <a:pPr marL="941388" lvl="2" indent="0">
              <a:buSzPct val="80000"/>
              <a:buNone/>
            </a:pPr>
            <a:endParaRPr lang="en-US" sz="2000" dirty="0" smtClean="0"/>
          </a:p>
          <a:p>
            <a:pPr lvl="1">
              <a:lnSpc>
                <a:spcPct val="115000"/>
              </a:lnSpc>
              <a:spcBef>
                <a:spcPts val="500"/>
              </a:spcBef>
              <a:buClr>
                <a:srgbClr val="000000"/>
              </a:buClr>
              <a:buSzPct val="80000"/>
            </a:pP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" sz="2000" dirty="0" smtClean="0">
                <a:solidFill>
                  <a:srgbClr val="000000"/>
                </a:solidFill>
              </a:rPr>
              <a:t>How to provide well</a:t>
            </a:r>
            <a:r>
              <a:rPr lang="en-US" sz="2000" dirty="0" smtClean="0">
                <a:solidFill>
                  <a:srgbClr val="000000"/>
                </a:solidFill>
              </a:rPr>
              <a:t>-</a:t>
            </a:r>
            <a:r>
              <a:rPr lang="en" sz="2000" dirty="0" smtClean="0">
                <a:solidFill>
                  <a:srgbClr val="000000"/>
                </a:solidFill>
              </a:rPr>
              <a:t>defined capabilities</a:t>
            </a:r>
            <a:r>
              <a:rPr lang="en-US" sz="2000" dirty="0" smtClean="0">
                <a:solidFill>
                  <a:srgbClr val="000000"/>
                </a:solidFill>
              </a:rPr>
              <a:t>?</a:t>
            </a:r>
          </a:p>
          <a:p>
            <a:pPr lvl="2">
              <a:lnSpc>
                <a:spcPct val="115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Single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 of capability that integrates across multiple-levels and across </a:t>
            </a:r>
            <a:r>
              <a:rPr lang="e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flexible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federation</a:t>
            </a:r>
            <a:r>
              <a:rPr lang="e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of resources 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>
              <a:lnSpc>
                <a:spcPct val="115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dirty="0"/>
              <a:t>What </a:t>
            </a:r>
            <a:r>
              <a:rPr lang="en-US" sz="2000" dirty="0" smtClean="0"/>
              <a:t>are the functional property units for resources, </a:t>
            </a:r>
            <a:r>
              <a:rPr lang="en-US" sz="2000" dirty="0"/>
              <a:t>and how to compose f</a:t>
            </a:r>
            <a:r>
              <a:rPr lang="en" sz="2000" dirty="0" smtClean="0"/>
              <a:t>unctionality</a:t>
            </a:r>
            <a:r>
              <a:rPr lang="en-US" sz="2000" dirty="0" smtClean="0"/>
              <a:t> across infrastructure?</a:t>
            </a: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41901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A*/W*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Analysis suggests that there are many application types</a:t>
            </a:r>
          </a:p>
          <a:p>
            <a:pPr lvl="1"/>
            <a:r>
              <a:rPr lang="en-US" dirty="0" smtClean="0"/>
              <a:t>Multiple application models (Skeleton, A* = [A1, A2, A3,..])</a:t>
            </a:r>
          </a:p>
          <a:p>
            <a:pPr lvl="1"/>
            <a:r>
              <a:rPr lang="en-US" dirty="0" smtClean="0"/>
              <a:t>Two-tier (A*/W*) approach supports specificity yet supports commonality</a:t>
            </a:r>
          </a:p>
          <a:p>
            <a:r>
              <a:rPr lang="en-US" dirty="0" smtClean="0"/>
              <a:t>A*: </a:t>
            </a:r>
            <a:r>
              <a:rPr lang="en-US" dirty="0"/>
              <a:t>C</a:t>
            </a:r>
            <a:r>
              <a:rPr lang="en-US" dirty="0" smtClean="0"/>
              <a:t>onceptual models of distributed </a:t>
            </a:r>
            <a:r>
              <a:rPr lang="en-US" dirty="0"/>
              <a:t>application </a:t>
            </a:r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Accompanying </a:t>
            </a:r>
            <a:r>
              <a:rPr lang="en-US" dirty="0"/>
              <a:t>communication and coordination properties</a:t>
            </a:r>
          </a:p>
          <a:p>
            <a:pPr lvl="1"/>
            <a:r>
              <a:rPr lang="en-US" dirty="0" smtClean="0"/>
              <a:t>Implications </a:t>
            </a:r>
            <a:r>
              <a:rPr lang="en-US" dirty="0"/>
              <a:t>for application components and their distribution </a:t>
            </a:r>
            <a:endParaRPr lang="en-US" dirty="0" smtClean="0"/>
          </a:p>
          <a:p>
            <a:r>
              <a:rPr lang="en-US" dirty="0" smtClean="0"/>
              <a:t>A* supports the derivation </a:t>
            </a:r>
            <a:r>
              <a:rPr lang="en-US" dirty="0"/>
              <a:t>of a workload </a:t>
            </a:r>
            <a:r>
              <a:rPr lang="en-US" dirty="0" smtClean="0"/>
              <a:t>representation</a:t>
            </a:r>
          </a:p>
          <a:p>
            <a:r>
              <a:rPr lang="en-US" dirty="0" smtClean="0"/>
              <a:t>W* analytical </a:t>
            </a:r>
            <a:r>
              <a:rPr lang="en-US" dirty="0"/>
              <a:t>model of application </a:t>
            </a:r>
            <a:r>
              <a:rPr lang="en-US" dirty="0" smtClean="0"/>
              <a:t>workload</a:t>
            </a:r>
          </a:p>
          <a:p>
            <a:pPr lvl="1"/>
            <a:r>
              <a:rPr lang="en-US" dirty="0" smtClean="0"/>
              <a:t>Constituents </a:t>
            </a:r>
            <a:r>
              <a:rPr lang="en-US" dirty="0"/>
              <a:t>are </a:t>
            </a:r>
            <a:r>
              <a:rPr lang="en-US" dirty="0" smtClean="0"/>
              <a:t>units </a:t>
            </a:r>
            <a:r>
              <a:rPr lang="en-US" dirty="0"/>
              <a:t>of </a:t>
            </a:r>
            <a:r>
              <a:rPr lang="en-US" dirty="0" smtClean="0"/>
              <a:t>application workload which can have causal and temporal relationships </a:t>
            </a:r>
            <a:r>
              <a:rPr lang="en-US" dirty="0"/>
              <a:t>(Concurrent, Sequential, Starts-After, ...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Constituents can be transformed directly into system workload</a:t>
            </a:r>
          </a:p>
          <a:p>
            <a:r>
              <a:rPr lang="en-US" dirty="0" smtClean="0"/>
              <a:t>Multiple </a:t>
            </a:r>
            <a:r>
              <a:rPr lang="en-US" dirty="0"/>
              <a:t>application models </a:t>
            </a:r>
            <a:r>
              <a:rPr lang="en-US" dirty="0" smtClean="0"/>
              <a:t>can use </a:t>
            </a:r>
            <a:r>
              <a:rPr lang="en-US" dirty="0"/>
              <a:t>W*</a:t>
            </a:r>
          </a:p>
          <a:p>
            <a:pPr lvl="1"/>
            <a:r>
              <a:rPr lang="en-US" dirty="0" smtClean="0"/>
              <a:t>Workloads </a:t>
            </a:r>
            <a:r>
              <a:rPr lang="en-US" dirty="0"/>
              <a:t>are considered </a:t>
            </a:r>
            <a:r>
              <a:rPr lang="en-US" dirty="0" smtClean="0"/>
              <a:t>static </a:t>
            </a:r>
          </a:p>
          <a:p>
            <a:pPr lvl="1"/>
            <a:r>
              <a:rPr lang="en-US" dirty="0" smtClean="0"/>
              <a:t>Adaptive </a:t>
            </a:r>
            <a:r>
              <a:rPr lang="en-US" dirty="0"/>
              <a:t>applications result </a:t>
            </a:r>
            <a:r>
              <a:rPr lang="en-US" dirty="0" smtClean="0"/>
              <a:t>in different workloads units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055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80682" y="356157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9928" y="-36894"/>
            <a:ext cx="8650180" cy="815693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rgbClr val="800000"/>
                </a:solidFill>
              </a:rPr>
              <a:t>RADICAL: Research in Advanced Distributed </a:t>
            </a:r>
            <a:r>
              <a:rPr lang="en-US" sz="2000" b="1" dirty="0" err="1" smtClean="0">
                <a:solidFill>
                  <a:srgbClr val="800000"/>
                </a:solidFill>
              </a:rPr>
              <a:t>Cyberinfrastructure</a:t>
            </a:r>
            <a:r>
              <a:rPr lang="en-US" sz="2000" b="1" dirty="0" smtClean="0">
                <a:solidFill>
                  <a:srgbClr val="800000"/>
                </a:solidFill>
              </a:rPr>
              <a:t> Lab </a:t>
            </a:r>
            <a:endParaRPr lang="en-US" sz="2000" b="1" dirty="0">
              <a:solidFill>
                <a:srgbClr val="8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40486" y="1603639"/>
            <a:ext cx="4243278" cy="639762"/>
          </a:xfrm>
        </p:spPr>
        <p:txBody>
          <a:bodyPr>
            <a:noAutofit/>
          </a:bodyPr>
          <a:lstStyle/>
          <a:p>
            <a:r>
              <a:rPr lang="en-US" sz="1500" b="0" dirty="0" smtClean="0">
                <a:solidFill>
                  <a:schemeClr val="accent6">
                    <a:lumMod val="50000"/>
                  </a:schemeClr>
                </a:solidFill>
              </a:rPr>
              <a:t>AIMES: Designing the next generation middleware for distributed </a:t>
            </a:r>
            <a:r>
              <a:rPr lang="en-US" sz="1500" b="0" dirty="0" err="1" smtClean="0">
                <a:solidFill>
                  <a:schemeClr val="accent6">
                    <a:lumMod val="50000"/>
                  </a:schemeClr>
                </a:solidFill>
              </a:rPr>
              <a:t>cyberinfrastructure</a:t>
            </a:r>
            <a:endParaRPr lang="en-US" sz="1500" b="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2" name="Content Placeholder 10" descr="ngm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305" b="-41305"/>
          <a:stretch>
            <a:fillRect/>
          </a:stretch>
        </p:blipFill>
        <p:spPr>
          <a:xfrm>
            <a:off x="539472" y="3930909"/>
            <a:ext cx="3749780" cy="3665830"/>
          </a:xfrm>
          <a:prstGeom prst="rect">
            <a:avLst/>
          </a:prstGeom>
        </p:spPr>
      </p:pic>
      <p:pic>
        <p:nvPicPr>
          <p:cNvPr id="14" name="Content Placeholder 13" descr="ensemble-schematic.pn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684" b="-65684"/>
          <a:stretch>
            <a:fillRect/>
          </a:stretch>
        </p:blipFill>
        <p:spPr>
          <a:xfrm>
            <a:off x="4528938" y="1627603"/>
            <a:ext cx="2415274" cy="2361201"/>
          </a:xfrm>
        </p:spPr>
      </p:pic>
      <p:pic>
        <p:nvPicPr>
          <p:cNvPr id="15" name="Picture 14" descr="two-architectur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706" y="4493121"/>
            <a:ext cx="2723029" cy="2191442"/>
          </a:xfrm>
          <a:prstGeom prst="rect">
            <a:avLst/>
          </a:prstGeom>
        </p:spPr>
      </p:pic>
      <p:sp>
        <p:nvSpPr>
          <p:cNvPr id="18" name="Text Placeholder 6"/>
          <p:cNvSpPr>
            <a:spLocks noGrp="1"/>
          </p:cNvSpPr>
          <p:nvPr>
            <p:ph type="body" idx="1"/>
          </p:nvPr>
        </p:nvSpPr>
        <p:spPr>
          <a:xfrm>
            <a:off x="4700882" y="1594492"/>
            <a:ext cx="4040188" cy="639762"/>
          </a:xfrm>
        </p:spPr>
        <p:txBody>
          <a:bodyPr>
            <a:normAutofit fontScale="55000" lnSpcReduction="20000"/>
          </a:bodyPr>
          <a:lstStyle/>
          <a:p>
            <a:r>
              <a:rPr lang="en-US" b="0" dirty="0" err="1" smtClean="0">
                <a:solidFill>
                  <a:schemeClr val="accent6">
                    <a:lumMod val="50000"/>
                  </a:schemeClr>
                </a:solidFill>
              </a:rPr>
              <a:t>ExTASY</a:t>
            </a:r>
            <a:r>
              <a:rPr lang="en-US" b="0" dirty="0" smtClean="0">
                <a:solidFill>
                  <a:schemeClr val="accent6">
                    <a:lumMod val="50000"/>
                  </a:schemeClr>
                </a:solidFill>
              </a:rPr>
              <a:t>: Abstractions and Tools for the enhanced Sampling of Bio-molecular Ensembles</a:t>
            </a:r>
            <a:endParaRPr lang="en-US" b="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0" name="Picture 19" descr="saga-pilo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68" y="2396333"/>
            <a:ext cx="3054754" cy="1938320"/>
          </a:xfrm>
          <a:prstGeom prst="rect">
            <a:avLst/>
          </a:prstGeom>
        </p:spPr>
      </p:pic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48880" y="3411931"/>
            <a:ext cx="1972096" cy="9420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2" name="Title 3"/>
          <p:cNvSpPr txBox="1">
            <a:spLocks/>
          </p:cNvSpPr>
          <p:nvPr/>
        </p:nvSpPr>
        <p:spPr>
          <a:xfrm>
            <a:off x="337968" y="778799"/>
            <a:ext cx="8471155" cy="815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400" dirty="0" smtClean="0"/>
              <a:t>The RADICAL group applies high-performance distributed computing to advance science and engineering. We develop both the theoretical underpinnings as well as implement the tools and abstractions to support science at extreme-scales. </a:t>
            </a:r>
            <a:endParaRPr lang="en-US" sz="2400" dirty="0"/>
          </a:p>
        </p:txBody>
      </p:sp>
      <p:pic>
        <p:nvPicPr>
          <p:cNvPr id="23" name="Picture 22" descr="hiv-ensemble-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441" y="2554925"/>
            <a:ext cx="1774667" cy="183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32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F* - Analytical Model of Resource Federation</a:t>
            </a:r>
            <a:endParaRPr lang="en-US" dirty="0"/>
          </a:p>
        </p:txBody>
      </p:sp>
      <p:sp>
        <p:nvSpPr>
          <p:cNvPr id="4" name="Shape 72"/>
          <p:cNvSpPr txBox="1">
            <a:spLocks/>
          </p:cNvSpPr>
          <p:nvPr/>
        </p:nvSpPr>
        <p:spPr bwMode="auto">
          <a:xfrm>
            <a:off x="282231" y="1087421"/>
            <a:ext cx="4313501" cy="4687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227013" indent="-227013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chemeClr val="tx1">
                  <a:lumMod val="95000"/>
                  <a:lumOff val="5000"/>
                </a:schemeClr>
              </a:buClr>
              <a:buChar char="•"/>
              <a:tabLst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682625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95000"/>
                  <a:lumOff val="5000"/>
                </a:schemeClr>
              </a:buClr>
              <a:buChar char="–"/>
              <a:defRPr sz="1800">
                <a:solidFill>
                  <a:srgbClr val="5F5F5F"/>
                </a:solidFill>
                <a:latin typeface="+mn-lt"/>
                <a:ea typeface="ＭＳ Ｐゴシック" charset="-128"/>
              </a:defRPr>
            </a:lvl2pPr>
            <a:lvl3pPr marL="1090613" indent="-1762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95000"/>
                  <a:lumOff val="5000"/>
                </a:schemeClr>
              </a:buClr>
              <a:buChar char="•"/>
              <a:defRPr sz="1800">
                <a:solidFill>
                  <a:srgbClr val="5F5F5F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95000"/>
                  <a:lumOff val="5000"/>
                </a:schemeClr>
              </a:buClr>
              <a:buChar char="–"/>
              <a:defRPr sz="1800">
                <a:solidFill>
                  <a:srgbClr val="5F5F5F"/>
                </a:solidFill>
                <a:latin typeface="+mn-lt"/>
                <a:ea typeface="ＭＳ Ｐゴシック" charset="-128"/>
              </a:defRPr>
            </a:lvl4pPr>
            <a:lvl5pPr marL="2000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95000"/>
                  <a:lumOff val="5000"/>
                </a:schemeClr>
              </a:buClr>
              <a:buChar char="»"/>
              <a:defRPr sz="1800">
                <a:solidFill>
                  <a:srgbClr val="5F5F5F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9pPr>
          </a:lstStyle>
          <a:p>
            <a:pPr marL="344488" indent="-342900"/>
            <a:r>
              <a:rPr lang="en-US" dirty="0" smtClean="0"/>
              <a:t>Models how the capabilities offered by the infrastructure layer are aggregated and then exposed to the application layer.</a:t>
            </a:r>
          </a:p>
          <a:p>
            <a:pPr marL="344488" indent="-342900"/>
            <a:r>
              <a:rPr lang="en-US" dirty="0" smtClean="0"/>
              <a:t>Heterogeneous capabilities of I* are aggregated by means of overlays (red box).</a:t>
            </a:r>
            <a:endParaRPr lang="en-US" dirty="0"/>
          </a:p>
          <a:p>
            <a:pPr marL="344488" indent="-342900"/>
            <a:r>
              <a:rPr lang="en-US" dirty="0" smtClean="0"/>
              <a:t>P* is used to aggregate the capabilities exposed by I* into logical containers of resources (red box).</a:t>
            </a:r>
          </a:p>
        </p:txBody>
      </p:sp>
      <p:pic>
        <p:nvPicPr>
          <p:cNvPr id="7" name="Picture 6" descr="f_st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062" y="1087421"/>
            <a:ext cx="311363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0762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*.* : Putting it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82231" y="1176421"/>
            <a:ext cx="4279074" cy="4533900"/>
          </a:xfrm>
        </p:spPr>
        <p:txBody>
          <a:bodyPr/>
          <a:lstStyle/>
          <a:p>
            <a:r>
              <a:rPr lang="en-US" sz="2000" dirty="0" smtClean="0"/>
              <a:t>P*: Decouples dynamic resource management from job and task management</a:t>
            </a:r>
          </a:p>
          <a:p>
            <a:r>
              <a:rPr lang="en-US" sz="2000" dirty="0" smtClean="0"/>
              <a:t>F*: Resource aggregation and provisioning decoupled from job and resource management</a:t>
            </a:r>
          </a:p>
          <a:p>
            <a:pPr lvl="1"/>
            <a:r>
              <a:rPr lang="en-US" sz="2000" dirty="0" smtClean="0"/>
              <a:t>Furthers separation of concerns</a:t>
            </a:r>
          </a:p>
          <a:p>
            <a:r>
              <a:rPr lang="en-US" sz="2000" dirty="0" smtClean="0"/>
              <a:t>C* provides, F</a:t>
            </a:r>
            <a:r>
              <a:rPr lang="en-US" sz="2000" dirty="0"/>
              <a:t>* </a:t>
            </a:r>
            <a:r>
              <a:rPr lang="en-US" sz="2000" dirty="0" smtClean="0"/>
              <a:t>decides,  P</a:t>
            </a:r>
            <a:r>
              <a:rPr lang="en-US" sz="2000" dirty="0"/>
              <a:t>* </a:t>
            </a:r>
            <a:r>
              <a:rPr lang="en-US" sz="2000" dirty="0" smtClean="0"/>
              <a:t>executes</a:t>
            </a:r>
          </a:p>
          <a:p>
            <a:pPr lvl="1"/>
            <a:r>
              <a:rPr lang="en-US" sz="2000" dirty="0" smtClean="0"/>
              <a:t>Federate at capability level</a:t>
            </a:r>
          </a:p>
          <a:p>
            <a:pPr lvl="1"/>
            <a:r>
              <a:rPr lang="en-US" sz="2000" dirty="0" smtClean="0"/>
              <a:t>P* creates overlay at the resource level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6" name="ngmw-schematic-A1.png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91063" y="712805"/>
            <a:ext cx="4188345" cy="5028127"/>
          </a:xfrm>
        </p:spPr>
      </p:pic>
    </p:spTree>
    <p:extLst>
      <p:ext uri="{BB962C8B-B14F-4D97-AF65-F5344CB8AC3E}">
        <p14:creationId xmlns:p14="http://schemas.microsoft.com/office/powerpoint/2010/main" val="3505105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900" dirty="0" smtClean="0"/>
              <a:t>Design Objective: Multi-level Integrated Reasoning</a:t>
            </a:r>
            <a:endParaRPr lang="en-US" sz="29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82231" y="1008678"/>
            <a:ext cx="4279074" cy="4533900"/>
          </a:xfrm>
        </p:spPr>
        <p:txBody>
          <a:bodyPr/>
          <a:lstStyle/>
          <a:p>
            <a:r>
              <a:rPr lang="en-US" sz="2000" dirty="0"/>
              <a:t>Transformation of </a:t>
            </a:r>
            <a:r>
              <a:rPr lang="en-US" sz="2000" dirty="0" smtClean="0"/>
              <a:t>application </a:t>
            </a:r>
            <a:r>
              <a:rPr lang="en-US" sz="2000" dirty="0"/>
              <a:t>workload via system workload to </a:t>
            </a:r>
            <a:r>
              <a:rPr lang="en-US" sz="2000" dirty="0" smtClean="0"/>
              <a:t>infrastructure </a:t>
            </a:r>
            <a:r>
              <a:rPr lang="en-US" sz="2000" dirty="0"/>
              <a:t>capability</a:t>
            </a:r>
          </a:p>
          <a:p>
            <a:r>
              <a:rPr lang="en-US" sz="2000" dirty="0" smtClean="0"/>
              <a:t>Application requests R(100, T,10), say 100 tasks, of type T, complete within 10 units of time</a:t>
            </a:r>
          </a:p>
          <a:p>
            <a:r>
              <a:rPr lang="en-US" sz="2000" dirty="0" smtClean="0"/>
              <a:t>Federation Layer/Manager responds with collective capability of C(50, T, 10) or C(100, T, 20)</a:t>
            </a:r>
          </a:p>
          <a:p>
            <a:r>
              <a:rPr lang="en-US" sz="2000" dirty="0" smtClean="0"/>
              <a:t>Adaptive Application</a:t>
            </a:r>
          </a:p>
          <a:p>
            <a:pPr lvl="1"/>
            <a:r>
              <a:rPr lang="en-US" sz="1600" dirty="0" err="1" smtClean="0"/>
              <a:t>Adaptivity</a:t>
            </a:r>
            <a:r>
              <a:rPr lang="en-US" sz="1600" dirty="0" smtClean="0"/>
              <a:t> can be either at A, W level</a:t>
            </a:r>
          </a:p>
          <a:p>
            <a:pPr lvl="1"/>
            <a:r>
              <a:rPr lang="en-US" sz="1600" dirty="0" smtClean="0"/>
              <a:t>Application may self-throttle number of tasks, or type of task generated</a:t>
            </a:r>
          </a:p>
          <a:p>
            <a:pPr lvl="1"/>
            <a:r>
              <a:rPr lang="en-US" sz="1600" dirty="0" smtClean="0"/>
              <a:t>Or workload description can be changed to meet the capability</a:t>
            </a:r>
          </a:p>
          <a:p>
            <a:endParaRPr lang="en-US" sz="2000" dirty="0" smtClean="0"/>
          </a:p>
        </p:txBody>
      </p:sp>
      <p:pic>
        <p:nvPicPr>
          <p:cNvPr id="5" name="Content Placeholder 4" descr="ngmw-schematic-A2.png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5" b="3245"/>
          <a:stretch>
            <a:fillRect/>
          </a:stretch>
        </p:blipFill>
        <p:spPr>
          <a:xfrm>
            <a:off x="4721225" y="1097042"/>
            <a:ext cx="4038600" cy="4533900"/>
          </a:xfrm>
        </p:spPr>
      </p:pic>
    </p:spTree>
    <p:extLst>
      <p:ext uri="{BB962C8B-B14F-4D97-AF65-F5344CB8AC3E}">
        <p14:creationId xmlns:p14="http://schemas.microsoft.com/office/powerpoint/2010/main" val="1258356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*.* : Putting it together</a:t>
            </a:r>
            <a:endParaRPr lang="en-US" dirty="0"/>
          </a:p>
        </p:txBody>
      </p:sp>
      <p:pic>
        <p:nvPicPr>
          <p:cNvPr id="5" name="Content Placeholder 4" descr="logic_components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41" r="-151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41613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AIMES: Abstractions and Integrated Middleware for Extreme Scale</a:t>
            </a:r>
          </a:p>
          <a:p>
            <a:pPr lvl="1"/>
            <a:r>
              <a:rPr lang="en-US" dirty="0" smtClean="0"/>
              <a:t>Research </a:t>
            </a:r>
          </a:p>
          <a:p>
            <a:pPr lvl="1"/>
            <a:r>
              <a:rPr lang="en-US" dirty="0" smtClean="0"/>
              <a:t>Development</a:t>
            </a:r>
          </a:p>
          <a:p>
            <a:r>
              <a:rPr lang="en-US" dirty="0" smtClean="0"/>
              <a:t>RADICAL </a:t>
            </a:r>
            <a:r>
              <a:rPr lang="en-US" dirty="0" err="1" smtClean="0"/>
              <a:t>Cybertools</a:t>
            </a:r>
            <a:endParaRPr lang="en-US" dirty="0" smtClean="0"/>
          </a:p>
          <a:p>
            <a:pPr lvl="1"/>
            <a:r>
              <a:rPr lang="en-US" dirty="0" smtClean="0"/>
              <a:t>SAGA</a:t>
            </a:r>
          </a:p>
          <a:p>
            <a:pPr lvl="1"/>
            <a:r>
              <a:rPr lang="en-US" dirty="0" smtClean="0"/>
              <a:t>SAGA-Pilot (next generation </a:t>
            </a:r>
            <a:r>
              <a:rPr lang="en-US" dirty="0" err="1" smtClean="0"/>
              <a:t>BigJob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TROY</a:t>
            </a:r>
          </a:p>
          <a:p>
            <a:r>
              <a:rPr lang="en-US" dirty="0" smtClean="0"/>
              <a:t>Next Generation Middleware Track </a:t>
            </a:r>
          </a:p>
          <a:p>
            <a:pPr lvl="1">
              <a:buClr>
                <a:srgbClr val="000000"/>
              </a:buClr>
              <a:buSzPct val="100000"/>
            </a:pPr>
            <a:r>
              <a:rPr lang="en-US" sz="2000" dirty="0" smtClean="0"/>
              <a:t>Research</a:t>
            </a:r>
            <a:endParaRPr lang="en-US" sz="2000" dirty="0"/>
          </a:p>
          <a:p>
            <a:pPr lvl="2">
              <a:buClr>
                <a:srgbClr val="000000"/>
              </a:buClr>
              <a:buSzPct val="100000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Functional Aim: </a:t>
            </a:r>
            <a:r>
              <a:rPr lang="en-US" sz="2000" dirty="0"/>
              <a:t>Well-defined Capabilities &amp;</a:t>
            </a:r>
            <a:r>
              <a:rPr lang="en-US" sz="2000" dirty="0" smtClean="0"/>
              <a:t> </a:t>
            </a:r>
            <a:r>
              <a:rPr lang="en-US" sz="2000" dirty="0"/>
              <a:t>Predictable </a:t>
            </a:r>
            <a:r>
              <a:rPr lang="en-US" sz="2000" dirty="0" smtClean="0"/>
              <a:t>Services </a:t>
            </a:r>
          </a:p>
          <a:p>
            <a:pPr lvl="2">
              <a:buClr>
                <a:srgbClr val="000000"/>
              </a:buClr>
              <a:buSzPct val="100000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Approach: Models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at multiple levels and their integration: Applications (A*, W*),  Dynamic Resources (P*), Infrastructure (I*), Federation (F*)</a:t>
            </a:r>
          </a:p>
          <a:p>
            <a:pPr lvl="1">
              <a:buClr>
                <a:srgbClr val="000000"/>
              </a:buClr>
              <a:buSzPct val="100000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Development: Putting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all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together Implementation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019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Distributed </a:t>
            </a:r>
            <a:r>
              <a:rPr lang="en-US" dirty="0" err="1" smtClean="0"/>
              <a:t>Exascale</a:t>
            </a:r>
            <a:r>
              <a:rPr lang="en-US" dirty="0" smtClean="0"/>
              <a:t> Computing?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Support new science and new usage modes</a:t>
            </a:r>
          </a:p>
          <a:p>
            <a:pPr lvl="1"/>
            <a:r>
              <a:rPr lang="en-US" sz="2000" dirty="0"/>
              <a:t>Different modes of </a:t>
            </a:r>
            <a:r>
              <a:rPr lang="en-US" sz="2000" dirty="0" err="1"/>
              <a:t>exascale</a:t>
            </a:r>
            <a:r>
              <a:rPr lang="en-US" sz="2000" dirty="0"/>
              <a:t> </a:t>
            </a:r>
            <a:r>
              <a:rPr lang="en-US" sz="2000" dirty="0" smtClean="0"/>
              <a:t>computing</a:t>
            </a:r>
          </a:p>
          <a:p>
            <a:pPr lvl="2"/>
            <a:r>
              <a:rPr lang="en-US" sz="2000" dirty="0" smtClean="0"/>
              <a:t>“Ensemble based” versus “single hero based”</a:t>
            </a:r>
            <a:endParaRPr lang="en-US" sz="2000" dirty="0"/>
          </a:p>
          <a:p>
            <a:pPr lvl="2"/>
            <a:r>
              <a:rPr lang="en-US" sz="2000" dirty="0" smtClean="0"/>
              <a:t>Coupling </a:t>
            </a:r>
            <a:r>
              <a:rPr lang="en-US" sz="2000" dirty="0" err="1"/>
              <a:t>exaflops</a:t>
            </a:r>
            <a:r>
              <a:rPr lang="en-US" sz="2000" dirty="0"/>
              <a:t> of computing with </a:t>
            </a:r>
            <a:r>
              <a:rPr lang="en-US" sz="2000" dirty="0" err="1"/>
              <a:t>exabytes</a:t>
            </a:r>
            <a:r>
              <a:rPr lang="en-US" sz="2000" dirty="0"/>
              <a:t> of </a:t>
            </a:r>
            <a:r>
              <a:rPr lang="en-US" sz="2000" dirty="0" smtClean="0"/>
              <a:t>data</a:t>
            </a:r>
            <a:endParaRPr lang="en-US" dirty="0" smtClean="0"/>
          </a:p>
          <a:p>
            <a:pPr lvl="1"/>
            <a:r>
              <a:rPr lang="en-US" sz="2000" dirty="0"/>
              <a:t>Existing and future DoE Applications and </a:t>
            </a:r>
            <a:r>
              <a:rPr lang="en-US" sz="2000" dirty="0" smtClean="0"/>
              <a:t>facilities</a:t>
            </a:r>
          </a:p>
          <a:p>
            <a:pPr lvl="2"/>
            <a:r>
              <a:rPr lang="en-US" sz="2000" dirty="0" smtClean="0"/>
              <a:t>Complex, multi-component, distributed data and workflow based</a:t>
            </a:r>
            <a:endParaRPr lang="en-US" sz="2000" dirty="0"/>
          </a:p>
          <a:p>
            <a:pPr marL="457200" lvl="1" indent="0">
              <a:buNone/>
            </a:pPr>
            <a:endParaRPr lang="en-US" sz="2000" dirty="0" smtClean="0"/>
          </a:p>
          <a:p>
            <a:r>
              <a:rPr lang="en-US" dirty="0" smtClean="0"/>
              <a:t>Efficient and effective utilization of  collective set of  resources</a:t>
            </a:r>
          </a:p>
          <a:p>
            <a:pPr lvl="1"/>
            <a:r>
              <a:rPr lang="en-US" sz="2000" dirty="0" smtClean="0"/>
              <a:t>Offload workloads </a:t>
            </a:r>
            <a:r>
              <a:rPr lang="en-US" sz="2000" dirty="0"/>
              <a:t>from</a:t>
            </a:r>
            <a:r>
              <a:rPr lang="en" sz="2000" dirty="0"/>
              <a:t> leadership </a:t>
            </a:r>
            <a:r>
              <a:rPr lang="en-US" sz="2000" dirty="0" smtClean="0"/>
              <a:t>to </a:t>
            </a:r>
            <a:r>
              <a:rPr lang="en" sz="2000" dirty="0" smtClean="0"/>
              <a:t>less </a:t>
            </a:r>
            <a:r>
              <a:rPr lang="en" sz="2000" dirty="0"/>
              <a:t>powerful </a:t>
            </a:r>
            <a:r>
              <a:rPr lang="en" sz="2000" dirty="0" smtClean="0"/>
              <a:t>machines</a:t>
            </a:r>
            <a:endParaRPr lang="en-US" sz="2000" dirty="0" smtClean="0"/>
          </a:p>
          <a:p>
            <a:pPr lvl="1"/>
            <a:r>
              <a:rPr lang="en-US" sz="2000" dirty="0" err="1" smtClean="0"/>
              <a:t>Onload</a:t>
            </a:r>
            <a:r>
              <a:rPr lang="en-US" sz="2000" dirty="0" smtClean="0"/>
              <a:t> workloads from distributed systems onto leadership</a:t>
            </a:r>
          </a:p>
          <a:p>
            <a:pPr lvl="2"/>
            <a:r>
              <a:rPr lang="en-US" sz="2000" dirty="0"/>
              <a:t>Strategically and synergistically, not </a:t>
            </a:r>
            <a:r>
              <a:rPr lang="en-US" sz="2000" dirty="0" smtClean="0"/>
              <a:t>competitively</a:t>
            </a:r>
          </a:p>
          <a:p>
            <a:pPr marL="914400" lvl="2" indent="0">
              <a:buNone/>
            </a:pPr>
            <a:endParaRPr lang="en-US" sz="2000" dirty="0" smtClean="0"/>
          </a:p>
          <a:p>
            <a:r>
              <a:rPr lang="en-US" dirty="0" smtClean="0"/>
              <a:t>Support the “long tail of science” and existing application requirements</a:t>
            </a:r>
          </a:p>
          <a:p>
            <a:pPr lvl="1"/>
            <a:r>
              <a:rPr lang="en-US" sz="2000" dirty="0" smtClean="0"/>
              <a:t>Scale as many scalable concurrent applications</a:t>
            </a:r>
          </a:p>
        </p:txBody>
      </p:sp>
    </p:spTree>
    <p:extLst>
      <p:ext uri="{BB962C8B-B14F-4D97-AF65-F5344CB8AC3E}">
        <p14:creationId xmlns:p14="http://schemas.microsoft.com/office/powerpoint/2010/main" val="1250344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/>
            <a:r>
              <a:rPr lang="en-US" dirty="0" smtClean="0"/>
              <a:t>Extreme-Scale </a:t>
            </a:r>
            <a:r>
              <a:rPr lang="en" dirty="0" smtClean="0"/>
              <a:t>Distributed </a:t>
            </a:r>
            <a:r>
              <a:rPr lang="en" dirty="0"/>
              <a:t>Computing </a:t>
            </a:r>
            <a:r>
              <a:rPr lang="en-US" dirty="0" smtClean="0"/>
              <a:t>in </a:t>
            </a:r>
            <a:r>
              <a:rPr lang="en" dirty="0" smtClean="0"/>
              <a:t>2013</a:t>
            </a:r>
            <a:endParaRPr lang="en" dirty="0"/>
          </a:p>
        </p:txBody>
      </p:sp>
      <p:sp>
        <p:nvSpPr>
          <p:cNvPr id="30" name="Shape 30"/>
          <p:cNvSpPr txBox="1">
            <a:spLocks noGrp="1"/>
          </p:cNvSpPr>
          <p:nvPr>
            <p:ph idx="1"/>
          </p:nvPr>
        </p:nvSpPr>
        <p:spPr>
          <a:xfrm>
            <a:off x="282231" y="768083"/>
            <a:ext cx="8597178" cy="514603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First generation of DC characterized by “gluing it” together</a:t>
            </a:r>
          </a:p>
          <a:p>
            <a:pPr marL="750888" lvl="2" indent="-342900">
              <a:lnSpc>
                <a:spcPct val="90000"/>
              </a:lnSpc>
              <a:spcBef>
                <a:spcPts val="1200"/>
              </a:spcBef>
              <a:buFont typeface="Lucida Grande"/>
              <a:buChar char="－"/>
            </a:pPr>
            <a:r>
              <a:rPr lang="en-US" sz="2000" dirty="0" smtClean="0">
                <a:latin typeface="Arial" charset="0"/>
                <a:ea typeface="ＭＳ Ｐゴシック" charset="0"/>
              </a:rPr>
              <a:t>Many </a:t>
            </a:r>
            <a:r>
              <a:rPr lang="en-US" sz="2000" dirty="0">
                <a:latin typeface="Arial" charset="0"/>
                <a:ea typeface="ＭＳ Ｐゴシック" charset="0"/>
              </a:rPr>
              <a:t>local solutions, lack of 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end</a:t>
            </a:r>
            <a:r>
              <a:rPr lang="en-US" sz="2000" dirty="0">
                <a:latin typeface="Arial" charset="0"/>
                <a:ea typeface="ＭＳ Ｐゴシック" charset="0"/>
              </a:rPr>
              <a:t>-to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-end solutions</a:t>
            </a:r>
          </a:p>
          <a:p>
            <a:pPr marL="407988" lvl="2" indent="0">
              <a:lnSpc>
                <a:spcPct val="90000"/>
              </a:lnSpc>
              <a:spcBef>
                <a:spcPts val="1200"/>
              </a:spcBef>
              <a:buNone/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</a:rPr>
              <a:t>Inability to reason about </a:t>
            </a:r>
            <a:r>
              <a:rPr lang="en-US" dirty="0" err="1">
                <a:latin typeface="Arial" charset="0"/>
                <a:ea typeface="ＭＳ Ｐゴシック" charset="0"/>
              </a:rPr>
              <a:t>spatio</a:t>
            </a:r>
            <a:r>
              <a:rPr lang="en-US" dirty="0">
                <a:latin typeface="Arial" charset="0"/>
                <a:ea typeface="ＭＳ Ｐゴシック" charset="0"/>
              </a:rPr>
              <a:t>-temporal execution properties</a:t>
            </a:r>
          </a:p>
          <a:p>
            <a:pPr lvl="1">
              <a:lnSpc>
                <a:spcPct val="110000"/>
              </a:lnSpc>
            </a:pPr>
            <a:r>
              <a:rPr lang="en-US" sz="2000" dirty="0">
                <a:latin typeface="Arial" charset="0"/>
                <a:ea typeface="ＭＳ Ｐゴシック" charset="0"/>
              </a:rPr>
              <a:t>Given a </a:t>
            </a:r>
            <a:r>
              <a:rPr lang="en-US" sz="2000" i="1" dirty="0">
                <a:latin typeface="Arial" charset="0"/>
                <a:ea typeface="ＭＳ Ｐゴシック" charset="0"/>
              </a:rPr>
              <a:t>general</a:t>
            </a:r>
            <a:r>
              <a:rPr lang="en-US" sz="2000" dirty="0">
                <a:latin typeface="Arial" charset="0"/>
                <a:ea typeface="ＭＳ Ｐゴシック" charset="0"/>
              </a:rPr>
              <a:t> workload there is an inability to estimate how long a workload will take? And where (and why) it will execute? </a:t>
            </a:r>
          </a:p>
          <a:p>
            <a:pPr lvl="1">
              <a:lnSpc>
                <a:spcPct val="110000"/>
              </a:lnSpc>
            </a:pPr>
            <a:r>
              <a:rPr lang="en-US" sz="2000" dirty="0">
                <a:latin typeface="Arial" charset="0"/>
                <a:ea typeface="ＭＳ Ｐゴシック" charset="0"/>
              </a:rPr>
              <a:t>Complete absence of analytical models of applications, infrastructure </a:t>
            </a:r>
          </a:p>
          <a:p>
            <a:pPr lvl="2">
              <a:lnSpc>
                <a:spcPct val="110000"/>
              </a:lnSpc>
            </a:pPr>
            <a:r>
              <a:rPr lang="en-US" sz="2000" dirty="0">
                <a:latin typeface="Arial" charset="0"/>
                <a:ea typeface="ＭＳ Ｐゴシック" charset="0"/>
              </a:rPr>
              <a:t>And we do not know how wrong our estimates would be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!</a:t>
            </a:r>
          </a:p>
          <a:p>
            <a:pPr marL="914400" lvl="2" indent="0">
              <a:lnSpc>
                <a:spcPct val="110000"/>
              </a:lnSpc>
              <a:buNone/>
            </a:pPr>
            <a:endParaRPr lang="en-US" sz="2000" dirty="0">
              <a:latin typeface="Arial" charset="0"/>
              <a:ea typeface="ＭＳ Ｐゴシック" charset="0"/>
            </a:endParaRPr>
          </a:p>
          <a:p>
            <a:pPr marL="0" indent="-455612"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charset="0"/>
              </a:rPr>
              <a:t>We </a:t>
            </a:r>
            <a:r>
              <a:rPr lang="en-US" dirty="0">
                <a:latin typeface="Arial" charset="0"/>
                <a:ea typeface="ＭＳ Ｐゴシック" charset="0"/>
              </a:rPr>
              <a:t>are still learning how to architect large-scale </a:t>
            </a:r>
            <a:r>
              <a:rPr lang="en-US" dirty="0" smtClean="0">
                <a:latin typeface="Arial" charset="0"/>
                <a:ea typeface="ＭＳ Ｐゴシック" charset="0"/>
              </a:rPr>
              <a:t>systems</a:t>
            </a:r>
          </a:p>
          <a:p>
            <a:pPr marL="863600" lvl="2" indent="-455612">
              <a:lnSpc>
                <a:spcPct val="80000"/>
              </a:lnSpc>
              <a:buFont typeface="Lucida Grande"/>
              <a:buChar char="－"/>
            </a:pPr>
            <a:r>
              <a:rPr lang="en-US" sz="2000" dirty="0" smtClean="0"/>
              <a:t>Scaling </a:t>
            </a:r>
            <a:r>
              <a:rPr lang="en-US" sz="2000" dirty="0"/>
              <a:t>remains difficult for </a:t>
            </a:r>
            <a:r>
              <a:rPr lang="en-US" sz="2000" i="1" dirty="0"/>
              <a:t>individual</a:t>
            </a:r>
            <a:r>
              <a:rPr lang="en-US" sz="2000" dirty="0"/>
              <a:t> scientists </a:t>
            </a:r>
            <a:endParaRPr lang="en-US" sz="2000" dirty="0" smtClean="0"/>
          </a:p>
          <a:p>
            <a:pPr marL="1373187" lvl="3" indent="-455612">
              <a:lnSpc>
                <a:spcPct val="80000"/>
              </a:lnSpc>
              <a:buFont typeface="Arial"/>
              <a:buChar char="•"/>
            </a:pPr>
            <a:r>
              <a:rPr lang="en-US" sz="2000" dirty="0" smtClean="0"/>
              <a:t>&lt; 1% can </a:t>
            </a:r>
            <a:r>
              <a:rPr lang="en-US" sz="2000" dirty="0"/>
              <a:t>do O(100) </a:t>
            </a:r>
            <a:r>
              <a:rPr lang="en-US" sz="2000" dirty="0" smtClean="0"/>
              <a:t>tasks of </a:t>
            </a:r>
            <a:r>
              <a:rPr lang="en-US" sz="2000" dirty="0"/>
              <a:t>O(10GB) over O(10) nodes</a:t>
            </a:r>
          </a:p>
          <a:p>
            <a:pPr marL="750888" lvl="2" indent="-342900">
              <a:lnSpc>
                <a:spcPct val="80000"/>
              </a:lnSpc>
              <a:spcBef>
                <a:spcPts val="1200"/>
              </a:spcBef>
              <a:buFont typeface="Lucida Grande"/>
              <a:buChar char="－"/>
            </a:pPr>
            <a:r>
              <a:rPr lang="en-US" sz="2000" dirty="0" smtClean="0">
                <a:latin typeface="Arial" charset="0"/>
                <a:ea typeface="ＭＳ Ｐゴシック" charset="0"/>
              </a:rPr>
              <a:t>Macroscopic </a:t>
            </a:r>
            <a:r>
              <a:rPr lang="en-US" sz="2000" dirty="0" err="1">
                <a:latin typeface="Arial" charset="0"/>
                <a:ea typeface="ＭＳ Ｐゴシック" charset="0"/>
              </a:rPr>
              <a:t>vs</a:t>
            </a:r>
            <a:r>
              <a:rPr lang="en-US" sz="2000" dirty="0">
                <a:latin typeface="Arial" charset="0"/>
                <a:ea typeface="ＭＳ Ｐゴシック" charset="0"/>
              </a:rPr>
              <a:t> microscopic theory of distributed systems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!</a:t>
            </a:r>
          </a:p>
          <a:p>
            <a:pPr marL="1260475" lvl="3" indent="-342900">
              <a:lnSpc>
                <a:spcPct val="80000"/>
              </a:lnSpc>
              <a:spcBef>
                <a:spcPts val="1200"/>
              </a:spcBef>
              <a:buFont typeface="Lucida Grande"/>
              <a:buChar char="－"/>
            </a:pPr>
            <a:r>
              <a:rPr lang="en-US" sz="2000" dirty="0" smtClean="0">
                <a:latin typeface="Arial" charset="0"/>
                <a:ea typeface="ＭＳ Ｐゴシック" charset="0"/>
              </a:rPr>
              <a:t>Missing principles and practice of “systems in the large” </a:t>
            </a:r>
          </a:p>
          <a:p>
            <a:pPr marL="917575" lvl="3" indent="0">
              <a:lnSpc>
                <a:spcPct val="90000"/>
              </a:lnSpc>
              <a:spcBef>
                <a:spcPts val="120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3780518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-US" dirty="0" smtClean="0"/>
              <a:t>DEC </a:t>
            </a:r>
            <a:r>
              <a:rPr lang="en" dirty="0" smtClean="0"/>
              <a:t>Foundational </a:t>
            </a:r>
            <a:r>
              <a:rPr lang="en-US" dirty="0" smtClean="0"/>
              <a:t>Requirements</a:t>
            </a:r>
            <a:endParaRPr lang="en" dirty="0"/>
          </a:p>
        </p:txBody>
      </p:sp>
      <p:sp>
        <p:nvSpPr>
          <p:cNvPr id="48" name="Shape 48"/>
          <p:cNvSpPr txBox="1">
            <a:spLocks noGrp="1"/>
          </p:cNvSpPr>
          <p:nvPr>
            <p:ph idx="4294967295"/>
          </p:nvPr>
        </p:nvSpPr>
        <p:spPr>
          <a:xfrm>
            <a:off x="283096" y="879415"/>
            <a:ext cx="8596312" cy="51466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19100" indent="-342900">
              <a:lnSpc>
                <a:spcPct val="80000"/>
              </a:lnSpc>
              <a:spcAft>
                <a:spcPts val="1000"/>
              </a:spcAft>
            </a:pPr>
            <a:r>
              <a:rPr lang="en" dirty="0" smtClean="0"/>
              <a:t>Support </a:t>
            </a:r>
            <a:r>
              <a:rPr lang="en-US" dirty="0" smtClean="0"/>
              <a:t>novel and </a:t>
            </a:r>
            <a:r>
              <a:rPr lang="en" dirty="0" smtClean="0"/>
              <a:t>broad range of </a:t>
            </a:r>
            <a:r>
              <a:rPr lang="en-US" dirty="0"/>
              <a:t>a</a:t>
            </a:r>
            <a:r>
              <a:rPr lang="en-US" dirty="0" smtClean="0"/>
              <a:t>pplication requirements</a:t>
            </a:r>
          </a:p>
          <a:p>
            <a:pPr marL="912812" lvl="1" indent="-381000">
              <a:lnSpc>
                <a:spcPct val="80000"/>
              </a:lnSpc>
              <a:spcAft>
                <a:spcPts val="1000"/>
              </a:spcAft>
            </a:pPr>
            <a:r>
              <a:rPr lang="en-US" sz="2000" dirty="0" smtClean="0"/>
              <a:t>L</a:t>
            </a:r>
            <a:r>
              <a:rPr lang="en" sz="2000" dirty="0" smtClean="0"/>
              <a:t>arge-scale simulations</a:t>
            </a:r>
            <a:r>
              <a:rPr lang="en-US" sz="2000" dirty="0" smtClean="0"/>
              <a:t> integrated with distributed </a:t>
            </a:r>
            <a:r>
              <a:rPr lang="en" sz="2000" dirty="0" smtClean="0"/>
              <a:t>big-data </a:t>
            </a:r>
            <a:r>
              <a:rPr lang="en-US" sz="2000" dirty="0" smtClean="0"/>
              <a:t>analysis (ATLAS, HEP)</a:t>
            </a:r>
          </a:p>
          <a:p>
            <a:pPr marL="912812" lvl="1" indent="-381000">
              <a:lnSpc>
                <a:spcPct val="80000"/>
              </a:lnSpc>
              <a:spcAft>
                <a:spcPts val="1000"/>
              </a:spcAft>
            </a:pPr>
            <a:r>
              <a:rPr lang="en-US" sz="2000" dirty="0" smtClean="0"/>
              <a:t>R</a:t>
            </a:r>
            <a:r>
              <a:rPr lang="en" sz="2000" dirty="0" smtClean="0"/>
              <a:t>eal-time computing</a:t>
            </a:r>
            <a:r>
              <a:rPr lang="en-US" sz="2000" dirty="0"/>
              <a:t> </a:t>
            </a:r>
            <a:r>
              <a:rPr lang="en-US" sz="2000" dirty="0" smtClean="0"/>
              <a:t>coupled with distributed data from </a:t>
            </a:r>
            <a:r>
              <a:rPr lang="en" sz="2000" dirty="0" smtClean="0"/>
              <a:t> scientific experiments </a:t>
            </a:r>
            <a:r>
              <a:rPr lang="en-US" sz="2000" dirty="0" smtClean="0"/>
              <a:t>(LSST, SKA)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en-US" dirty="0" smtClean="0"/>
              <a:t>  Federate</a:t>
            </a:r>
            <a:r>
              <a:rPr lang="en" dirty="0" smtClean="0"/>
              <a:t> </a:t>
            </a:r>
            <a:r>
              <a:rPr lang="en" dirty="0"/>
              <a:t>diversified set of </a:t>
            </a:r>
            <a:r>
              <a:rPr lang="en" dirty="0" smtClean="0"/>
              <a:t>resources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sz="2000" dirty="0" smtClean="0"/>
              <a:t>Manage complexity, heterogeneity and dynamism of infrastructure</a:t>
            </a:r>
          </a:p>
          <a:p>
            <a:pPr lvl="1">
              <a:lnSpc>
                <a:spcPct val="110000"/>
              </a:lnSpc>
            </a:pPr>
            <a:r>
              <a:rPr lang="en-US" sz="2000" dirty="0" smtClean="0"/>
              <a:t>Resultant “balanced</a:t>
            </a:r>
            <a:r>
              <a:rPr lang="en-US" sz="2000" dirty="0"/>
              <a:t>” infrastructure that supports scaling along </a:t>
            </a:r>
            <a:r>
              <a:rPr lang="en-US" sz="2000" dirty="0" smtClean="0"/>
              <a:t>several dimensions (scaling up, out, across..)</a:t>
            </a:r>
          </a:p>
          <a:p>
            <a:pPr lvl="1">
              <a:lnSpc>
                <a:spcPct val="11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 Support for adaptive applications and dynamic resources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sz="2000" dirty="0" smtClean="0"/>
              <a:t>Move </a:t>
            </a:r>
            <a:r>
              <a:rPr lang="en-US" sz="2000" dirty="0"/>
              <a:t>away from static </a:t>
            </a:r>
            <a:r>
              <a:rPr lang="en-US" sz="2000" dirty="0" smtClean="0"/>
              <a:t>execution to co-execution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Starting point for flexible execution involving multi-level and </a:t>
            </a:r>
            <a:r>
              <a:rPr lang="en-US" sz="2000" dirty="0" smtClean="0"/>
              <a:t>integrated </a:t>
            </a:r>
            <a:r>
              <a:rPr lang="en-US" sz="2000" dirty="0"/>
              <a:t>information </a:t>
            </a:r>
          </a:p>
          <a:p>
            <a:pPr marL="914400" lvl="2" indent="0">
              <a:lnSpc>
                <a:spcPct val="90000"/>
              </a:lnSpc>
              <a:buNone/>
            </a:pPr>
            <a:endParaRPr lang="en-US" sz="2000" dirty="0" smtClean="0"/>
          </a:p>
          <a:p>
            <a:pPr lvl="1">
              <a:lnSpc>
                <a:spcPct val="90000"/>
              </a:lnSpc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2830010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 in Relation to “Traditional” 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230" y="766277"/>
            <a:ext cx="8597178" cy="5146033"/>
          </a:xfrm>
        </p:spPr>
        <p:txBody>
          <a:bodyPr/>
          <a:lstStyle/>
          <a:p>
            <a:pPr marL="344488" indent="-342900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There are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many application types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as opposed to a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set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of kernels that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need to optimized 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Metrics of performance varied, i.e. not just peak performance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Builds upon energy, resilience and performance </a:t>
            </a:r>
          </a:p>
          <a:p>
            <a:pPr marL="344488" indent="-342900"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Application structure simple, but infrastructural requirements difficult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Task-level composition and coordination is important and varied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External data infrastructure, repositories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sz="20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344488" indent="-342900"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Design to support 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exascale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 collectively for many scalable applications on “production” infrastructure</a:t>
            </a:r>
          </a:p>
          <a:p>
            <a:pPr lvl="1"/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Community (HEP) applications, essentially similar</a:t>
            </a:r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Explains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why DC software environment is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complex, points to an    </a:t>
            </a:r>
            <a:r>
              <a:rPr lang="en-US" dirty="0" smtClean="0"/>
              <a:t>important </a:t>
            </a:r>
            <a:r>
              <a:rPr lang="en-US" dirty="0"/>
              <a:t>role for </a:t>
            </a:r>
            <a:r>
              <a:rPr lang="en-US" dirty="0" smtClean="0"/>
              <a:t>middleware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>
                <a:latin typeface="Arial" charset="0"/>
                <a:ea typeface="ＭＳ Ｐゴシック" charset="0"/>
              </a:rPr>
              <a:t>Middleware: Platform to build common and integrated services, whilst hiding heterogeneous software &amp; system </a:t>
            </a:r>
            <a:r>
              <a:rPr lang="en-US" sz="2000" dirty="0">
                <a:latin typeface="Arial" charset="0"/>
                <a:ea typeface="ＭＳ Ｐゴシック" charset="0"/>
              </a:rPr>
              <a:t>access 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layers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17686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13" y="122673"/>
            <a:ext cx="8778243" cy="584775"/>
          </a:xfrm>
        </p:spPr>
        <p:txBody>
          <a:bodyPr/>
          <a:lstStyle/>
          <a:p>
            <a:r>
              <a:rPr lang="en-US" dirty="0" smtClean="0"/>
              <a:t>AIMES 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000" y="1008000"/>
            <a:ext cx="8794801" cy="5201071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dirty="0" smtClean="0"/>
              <a:t>Distributed computing is one pathway to extreme-scale and a necessity for collaboration</a:t>
            </a:r>
          </a:p>
          <a:p>
            <a:pPr>
              <a:spcBef>
                <a:spcPts val="600"/>
              </a:spcBef>
            </a:pPr>
            <a:r>
              <a:rPr lang="en-US" dirty="0" smtClean="0">
                <a:solidFill>
                  <a:srgbClr val="D7112E"/>
                </a:solidFill>
              </a:rPr>
              <a:t>The Problem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Current state of distributed applications and infrastructure is problematic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Two situations predominate:</a:t>
            </a:r>
          </a:p>
          <a:p>
            <a:pPr lvl="2"/>
            <a:r>
              <a:rPr lang="en-US" dirty="0" smtClean="0"/>
              <a:t>Applications are inflexible: optimized and pinned to a specific platform</a:t>
            </a:r>
          </a:p>
          <a:p>
            <a:pPr lvl="2"/>
            <a:r>
              <a:rPr lang="en-US" dirty="0" smtClean="0"/>
              <a:t>Applications are flexible:  run anywhere but performance is unpredictable</a:t>
            </a:r>
          </a:p>
          <a:p>
            <a:pPr>
              <a:spcBef>
                <a:spcPts val="600"/>
              </a:spcBef>
            </a:pPr>
            <a:r>
              <a:rPr lang="en-US" dirty="0" smtClean="0">
                <a:solidFill>
                  <a:srgbClr val="D7112E"/>
                </a:solidFill>
              </a:rPr>
              <a:t>The Hypothesis</a:t>
            </a:r>
          </a:p>
          <a:p>
            <a:pPr lvl="1"/>
            <a:r>
              <a:rPr lang="en-US" dirty="0" smtClean="0"/>
              <a:t>Flexibility and performance are compatible!</a:t>
            </a:r>
          </a:p>
          <a:p>
            <a:pPr lvl="1"/>
            <a:r>
              <a:rPr lang="en-US" dirty="0" smtClean="0"/>
              <a:t>Extracting Simplicity whilst managing Complexity requires abstractions</a:t>
            </a:r>
          </a:p>
          <a:p>
            <a:pPr lvl="2"/>
            <a:r>
              <a:rPr lang="en-US" dirty="0" smtClean="0"/>
              <a:t>Abstractions and Models are key to “reason about distribution”</a:t>
            </a:r>
          </a:p>
          <a:p>
            <a:pPr>
              <a:spcBef>
                <a:spcPts val="600"/>
              </a:spcBef>
            </a:pPr>
            <a:r>
              <a:rPr lang="en-US" dirty="0" smtClean="0">
                <a:solidFill>
                  <a:srgbClr val="D7112E"/>
                </a:solidFill>
              </a:rPr>
              <a:t>The Solution</a:t>
            </a:r>
          </a:p>
          <a:p>
            <a:pPr lvl="1"/>
            <a:r>
              <a:rPr lang="en-US" dirty="0" smtClean="0"/>
              <a:t>We advance middleware abstractions that will facilitate reasoning integrated across application and resource level</a:t>
            </a:r>
          </a:p>
          <a:p>
            <a:pPr>
              <a:spcBef>
                <a:spcPts val="600"/>
              </a:spcBef>
            </a:pPr>
            <a:r>
              <a:rPr lang="en-US" dirty="0" smtClean="0">
                <a:solidFill>
                  <a:srgbClr val="D7112E"/>
                </a:solidFill>
              </a:rPr>
              <a:t>AIMES</a:t>
            </a:r>
            <a:r>
              <a:rPr lang="en-US" dirty="0" smtClean="0"/>
              <a:t>: Integrated approaches to Resource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62243" y="6408601"/>
            <a:ext cx="396000" cy="360000"/>
          </a:xfrm>
          <a:prstGeom prst="rect">
            <a:avLst/>
          </a:prstGeom>
        </p:spPr>
        <p:txBody>
          <a:bodyPr/>
          <a:lstStyle/>
          <a:p>
            <a:fld id="{F173E0D0-CCF7-4E4C-9817-12976C7BBD9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4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RU_Template_Verdana_G">
  <a:themeElements>
    <a:clrScheme name="RU_Template_Verdana_G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RU_Template_Verdana_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RU_Template_Verdana_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3301</TotalTime>
  <Words>3360</Words>
  <Application>Microsoft Macintosh PowerPoint</Application>
  <PresentationFormat>On-screen Show (4:3)</PresentationFormat>
  <Paragraphs>326</Paragraphs>
  <Slides>33</Slides>
  <Notes>19</Notes>
  <HiddenSlides>0</HiddenSlides>
  <MMClips>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5" baseType="lpstr">
      <vt:lpstr>RU_Template_Verdana_G</vt:lpstr>
      <vt:lpstr>Office Theme</vt:lpstr>
      <vt:lpstr>RADICAL Cybertools</vt:lpstr>
      <vt:lpstr>RADICAL: Research in Advanced Distributed Cyberinfrastructure Lab http://radical.rutgers.edu/projects/radical-cybertools/ </vt:lpstr>
      <vt:lpstr>RADICAL: Research in Advanced Distributed Cyberinfrastructure Lab </vt:lpstr>
      <vt:lpstr>Overview</vt:lpstr>
      <vt:lpstr>Why Distributed Exascale Computing?</vt:lpstr>
      <vt:lpstr>Extreme-Scale Distributed Computing in 2013</vt:lpstr>
      <vt:lpstr>DEC Foundational Requirements</vt:lpstr>
      <vt:lpstr>DEC in Relation to “Traditional” EC</vt:lpstr>
      <vt:lpstr>AIMES Context</vt:lpstr>
      <vt:lpstr>AIMES</vt:lpstr>
      <vt:lpstr>AIMES Architecture</vt:lpstr>
      <vt:lpstr>AIMES Architecture</vt:lpstr>
      <vt:lpstr>Bundle</vt:lpstr>
      <vt:lpstr>Pilot Framework and Workload Manager</vt:lpstr>
      <vt:lpstr>Experiments</vt:lpstr>
      <vt:lpstr>Experiments</vt:lpstr>
      <vt:lpstr>Experiment</vt:lpstr>
      <vt:lpstr>SAGA: Interoperability Layer for BigJob</vt:lpstr>
      <vt:lpstr>SAGA Schematic</vt:lpstr>
      <vt:lpstr>SAGA: Interoperability layer</vt:lpstr>
      <vt:lpstr>RADICAL-Pilot</vt:lpstr>
      <vt:lpstr>RADICAL-Pilot</vt:lpstr>
      <vt:lpstr>RADICAL-SAGA: User Community</vt:lpstr>
      <vt:lpstr>TROY: Tiered Resource Overlay</vt:lpstr>
      <vt:lpstr>TROY: Tiered Resource Overlay</vt:lpstr>
      <vt:lpstr>TROY: Architecture</vt:lpstr>
      <vt:lpstr>NGMW Functional Aims and Requirements</vt:lpstr>
      <vt:lpstr>NGMW Design Objectives</vt:lpstr>
      <vt:lpstr>A*/W*</vt:lpstr>
      <vt:lpstr>F* - Analytical Model of Resource Federation</vt:lpstr>
      <vt:lpstr>*.* : Putting it together</vt:lpstr>
      <vt:lpstr>Design Objective: Multi-level Integrated Reasoning</vt:lpstr>
      <vt:lpstr>*.* : Putting it together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Extreme Scale Distributed Computing  2025</dc:title>
  <cp:lastModifiedBy>Shantenu Jha</cp:lastModifiedBy>
  <cp:revision>389</cp:revision>
  <dcterms:modified xsi:type="dcterms:W3CDTF">2014-04-11T12:26:25Z</dcterms:modified>
</cp:coreProperties>
</file>